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Layouts/slideLayout15.xml" ContentType="application/vnd.openxmlformats-officedocument.presentationml.slideLayout+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sldIdLst>
    <p:sldId id="256" r:id="rId2"/>
    <p:sldId id="257" r:id="rId3"/>
    <p:sldId id="258" r:id="rId4"/>
    <p:sldId id="259" r:id="rId5"/>
    <p:sldId id="277"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21" d="100"/>
          <a:sy n="121" d="100"/>
        </p:scale>
        <p:origin x="-133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printerSettings" Target="printerSettings/printerSettings1.bin"/><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tableStyles" Target="tableStyles.xml"/><Relationship Id="rId7" Type="http://schemas.openxmlformats.org/officeDocument/2006/relationships/slide" Target="slides/slide6.xml"/><Relationship Id="rId36" Type="http://schemas.openxmlformats.org/officeDocument/2006/relationships/presProps" Target="pres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theme" Target="theme/theme1.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9" name="Rectangle 8"/>
          <p:cNvSpPr/>
          <p:nvPr/>
        </p:nvSpPr>
        <p:spPr>
          <a:xfrm>
            <a:off x="646113" y="1447800"/>
            <a:ext cx="7851775" cy="3200400"/>
          </a:xfrm>
          <a:prstGeom prst="rect">
            <a:avLst/>
          </a:prstGeom>
          <a:noFill/>
        </p:spPr>
        <p:style>
          <a:lnRef idx="1">
            <a:schemeClr val="dk1"/>
          </a:lnRef>
          <a:fillRef idx="3">
            <a:schemeClr val="dk1"/>
          </a:fillRef>
          <a:effectRef idx="2">
            <a:schemeClr val="dk1"/>
          </a:effectRef>
          <a:fontRef idx="minor">
            <a:schemeClr val="lt1"/>
          </a:fontRef>
        </p:style>
        <p:txBody>
          <a:bodyPr rtlCol="0" anchor="ctr"/>
          <a:lstStyle/>
          <a:p>
            <a:pPr algn="ctr"/>
            <a:endParaRPr/>
          </a:p>
        </p:txBody>
      </p:sp>
      <p:sp>
        <p:nvSpPr>
          <p:cNvPr id="2" name="Title 1"/>
          <p:cNvSpPr>
            <a:spLocks noGrp="1"/>
          </p:cNvSpPr>
          <p:nvPr>
            <p:ph type="ctrTitle"/>
          </p:nvPr>
        </p:nvSpPr>
        <p:spPr>
          <a:xfrm>
            <a:off x="658813" y="1537447"/>
            <a:ext cx="7826281" cy="1627093"/>
          </a:xfrm>
        </p:spPr>
        <p:txBody>
          <a:bodyPr vert="horz" lIns="91440" tIns="45720" rIns="91440" bIns="45720" rtlCol="0" anchor="b" anchorCtr="0">
            <a:noAutofit/>
          </a:bodyPr>
          <a:lstStyle>
            <a:lvl1pPr algn="ctr" defTabSz="914400" rtl="0" eaLnBrk="1" latinLnBrk="0" hangingPunct="1">
              <a:spcBef>
                <a:spcPct val="0"/>
              </a:spcBef>
              <a:buNone/>
              <a:defRPr sz="5400" kern="1200">
                <a:gradFill>
                  <a:gsLst>
                    <a:gs pos="0">
                      <a:schemeClr val="tx1">
                        <a:lumMod val="85000"/>
                      </a:schemeClr>
                    </a:gs>
                    <a:gs pos="100000">
                      <a:schemeClr val="tx1"/>
                    </a:gs>
                  </a:gsLst>
                  <a:lin ang="16200000" scaled="1"/>
                </a:gra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658813" y="3218329"/>
            <a:ext cx="7826281" cy="860611"/>
          </a:xfrm>
        </p:spPr>
        <p:txBody>
          <a:bodyPr vert="horz" lIns="91440" tIns="45720" rIns="91440" bIns="45720" rtlCol="0">
            <a:normAutofit/>
          </a:bodyPr>
          <a:lstStyle>
            <a:lvl1pPr marL="0" indent="0" algn="ctr" defTabSz="914400" rtl="0" eaLnBrk="1" latinLnBrk="0" hangingPunct="1">
              <a:lnSpc>
                <a:spcPts val="2000"/>
              </a:lnSpc>
              <a:spcBef>
                <a:spcPts val="2000"/>
              </a:spcBef>
              <a:buFont typeface="Wingdings 2" pitchFamily="18" charset="2"/>
              <a:buNone/>
              <a:defRPr sz="1800" kern="1200">
                <a:gradFill>
                  <a:gsLst>
                    <a:gs pos="0">
                      <a:schemeClr val="tx1">
                        <a:lumMod val="85000"/>
                      </a:schemeClr>
                    </a:gs>
                    <a:gs pos="100000">
                      <a:schemeClr val="tx1"/>
                    </a:gs>
                  </a:gsLst>
                  <a:lin ang="16200000" scaled="1"/>
                </a:gra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73C470A-0CE7-4CB5-A2FB-4E79BBE651AA}" type="datetimeFigureOut">
              <a:rPr lang="en-US" smtClean="0"/>
              <a:t>11/23/10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26911-5F2F-413E-8AF2-A73DB95BCD0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2856" y="1600200"/>
            <a:ext cx="3931920" cy="566738"/>
          </a:xfrm>
        </p:spPr>
        <p:txBody>
          <a:bodyPr vert="horz" lIns="91440" tIns="45720" rIns="91440" bIns="45720" rtlCol="0" anchor="b" anchorCtr="0">
            <a:norm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21792" y="457200"/>
            <a:ext cx="3474720" cy="510235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62856" y="2240280"/>
            <a:ext cx="3931920" cy="2103120"/>
          </a:xfrm>
        </p:spPr>
        <p:txBody>
          <a:bodyPr vert="horz" lIns="91440" tIns="45720" rIns="91440" bIns="45720" rtlCol="0">
            <a:normAutofit/>
          </a:bodyPr>
          <a:lstStyle>
            <a:lvl1pPr marL="0" indent="0">
              <a:buNone/>
              <a:defRPr sz="1400" b="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273C470A-0CE7-4CB5-A2FB-4E79BBE651AA}" type="datetimeFigureOut">
              <a:rPr lang="en-US" smtClean="0"/>
              <a:t>11/23/10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26911-5F2F-413E-8AF2-A73DB95BCD01}" type="slidenum">
              <a:rPr lang="en-US" smtClean="0"/>
              <a:t>‹#›</a:t>
            </a:fld>
            <a:endParaRPr lang="en-US"/>
          </a:p>
        </p:txBody>
      </p:sp>
      <p:sp>
        <p:nvSpPr>
          <p:cNvPr id="8" name="Freeform 7"/>
          <p:cNvSpPr/>
          <p:nvPr/>
        </p:nvSpPr>
        <p:spPr>
          <a:xfrm>
            <a:off x="280416" y="258580"/>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9" name="Freeform 8"/>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82575" y="458788"/>
            <a:ext cx="8577263" cy="388461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282575" y="4920520"/>
            <a:ext cx="3931920" cy="566738"/>
          </a:xfrm>
        </p:spPr>
        <p:txBody>
          <a:bodyPr anchor="b">
            <a:normAutofit/>
          </a:bodyPr>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82575" y="5563458"/>
            <a:ext cx="3931920" cy="652462"/>
          </a:xfrm>
        </p:spPr>
        <p:txBody>
          <a:bodyPr/>
          <a:lstStyle>
            <a:lvl1pPr marL="0" indent="0" algn="l">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3C470A-0CE7-4CB5-A2FB-4E79BBE651AA}" type="datetimeFigureOut">
              <a:rPr lang="en-US" smtClean="0"/>
              <a:t>11/23/10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26911-5F2F-413E-8AF2-A73DB95BCD01}" type="slidenum">
              <a:rPr lang="en-US" smtClean="0"/>
              <a:t>‹#›</a:t>
            </a:fld>
            <a:endParaRPr lang="en-US"/>
          </a:p>
        </p:txBody>
      </p:sp>
      <p:sp>
        <p:nvSpPr>
          <p:cNvPr id="8" name="Text Placeholder 3"/>
          <p:cNvSpPr>
            <a:spLocks noGrp="1"/>
          </p:cNvSpPr>
          <p:nvPr>
            <p:ph type="body" sz="half" idx="13"/>
          </p:nvPr>
        </p:nvSpPr>
        <p:spPr>
          <a:xfrm>
            <a:off x="4927918" y="4899025"/>
            <a:ext cx="3931920" cy="1352458"/>
          </a:xfrm>
        </p:spPr>
        <p:txBody>
          <a:bodyPr>
            <a:normAutofit/>
          </a:bodyPr>
          <a:lstStyle>
            <a:lvl1pPr marL="0" indent="0" algn="l">
              <a:lnSpc>
                <a:spcPct val="110000"/>
              </a:lnSpc>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Freeform 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2 Pictures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82575" y="458788"/>
            <a:ext cx="4114800" cy="388461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282575" y="4920520"/>
            <a:ext cx="3931920" cy="566738"/>
          </a:xfrm>
        </p:spPr>
        <p:txBody>
          <a:bodyPr anchor="b">
            <a:normAutofit/>
          </a:bodyPr>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82575" y="5563458"/>
            <a:ext cx="3931920" cy="652462"/>
          </a:xfrm>
        </p:spPr>
        <p:txBody>
          <a:bodyPr/>
          <a:lstStyle>
            <a:lvl1pPr marL="0" indent="0" algn="l">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3C470A-0CE7-4CB5-A2FB-4E79BBE651AA}" type="datetimeFigureOut">
              <a:rPr lang="en-US" smtClean="0"/>
              <a:t>11/23/10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26911-5F2F-413E-8AF2-A73DB95BCD01}" type="slidenum">
              <a:rPr lang="en-US" smtClean="0"/>
              <a:t>‹#›</a:t>
            </a:fld>
            <a:endParaRPr lang="en-US"/>
          </a:p>
        </p:txBody>
      </p:sp>
      <p:sp>
        <p:nvSpPr>
          <p:cNvPr id="8" name="Text Placeholder 3"/>
          <p:cNvSpPr>
            <a:spLocks noGrp="1"/>
          </p:cNvSpPr>
          <p:nvPr>
            <p:ph type="body" sz="half" idx="13"/>
          </p:nvPr>
        </p:nvSpPr>
        <p:spPr>
          <a:xfrm>
            <a:off x="4927918" y="4899025"/>
            <a:ext cx="3931920" cy="1352458"/>
          </a:xfrm>
        </p:spPr>
        <p:txBody>
          <a:bodyPr>
            <a:normAutofit/>
          </a:bodyPr>
          <a:lstStyle>
            <a:lvl1pPr marL="0" indent="0" algn="l">
              <a:lnSpc>
                <a:spcPct val="110000"/>
              </a:lnSpc>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Freeform 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1" name="Picture Placeholder 2"/>
          <p:cNvSpPr>
            <a:spLocks noGrp="1"/>
          </p:cNvSpPr>
          <p:nvPr>
            <p:ph type="pic" idx="14"/>
          </p:nvPr>
        </p:nvSpPr>
        <p:spPr>
          <a:xfrm>
            <a:off x="4745038" y="458788"/>
            <a:ext cx="4114800" cy="388461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ideo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2575" y="4920520"/>
            <a:ext cx="3931920" cy="566738"/>
          </a:xfrm>
        </p:spPr>
        <p:txBody>
          <a:bodyPr anchor="b">
            <a:normAutofit/>
          </a:bodyPr>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82575" y="5563458"/>
            <a:ext cx="3931920" cy="652462"/>
          </a:xfrm>
        </p:spPr>
        <p:txBody>
          <a:bodyPr/>
          <a:lstStyle>
            <a:lvl1pPr marL="0" indent="0" algn="l">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3C470A-0CE7-4CB5-A2FB-4E79BBE651AA}" type="datetimeFigureOut">
              <a:rPr lang="en-US" smtClean="0"/>
              <a:t>11/23/10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26911-5F2F-413E-8AF2-A73DB95BCD01}" type="slidenum">
              <a:rPr lang="en-US" smtClean="0"/>
              <a:t>‹#›</a:t>
            </a:fld>
            <a:endParaRPr lang="en-US"/>
          </a:p>
        </p:txBody>
      </p:sp>
      <p:sp>
        <p:nvSpPr>
          <p:cNvPr id="8" name="Text Placeholder 3"/>
          <p:cNvSpPr>
            <a:spLocks noGrp="1"/>
          </p:cNvSpPr>
          <p:nvPr>
            <p:ph type="body" sz="half" idx="13"/>
          </p:nvPr>
        </p:nvSpPr>
        <p:spPr>
          <a:xfrm>
            <a:off x="4927918" y="4899025"/>
            <a:ext cx="3931920" cy="1352458"/>
          </a:xfrm>
        </p:spPr>
        <p:txBody>
          <a:bodyPr>
            <a:normAutofit/>
          </a:bodyPr>
          <a:lstStyle>
            <a:lvl1pPr marL="0" indent="0" algn="l">
              <a:lnSpc>
                <a:spcPct val="110000"/>
              </a:lnSpc>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Freeform 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2" name="Media Placeholder 11"/>
          <p:cNvSpPr>
            <a:spLocks noGrp="1"/>
          </p:cNvSpPr>
          <p:nvPr>
            <p:ph type="media" sz="quarter" idx="14"/>
          </p:nvPr>
        </p:nvSpPr>
        <p:spPr>
          <a:xfrm>
            <a:off x="282575" y="458788"/>
            <a:ext cx="8577263" cy="3849624"/>
          </a:xfrm>
          <a:noFill/>
          <a:ln w="44450">
            <a:solidFill>
              <a:schemeClr val="bg1"/>
            </a:solidFill>
            <a:miter lim="800000"/>
          </a:ln>
          <a:effectLst/>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stStyle>
          <a:p>
            <a:r>
              <a:rPr lang="en-US" smtClean="0"/>
              <a:t>Click icon to add media</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3C470A-0CE7-4CB5-A2FB-4E79BBE651AA}" type="datetimeFigureOut">
              <a:rPr lang="en-US" smtClean="0"/>
              <a:t>11/23/10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26911-5F2F-413E-8AF2-A73DB95BCD01}" type="slidenum">
              <a:rPr lang="en-US" smtClean="0"/>
              <a:t>‹#›</a:t>
            </a:fld>
            <a:endParaRPr lang="en-US"/>
          </a:p>
        </p:txBody>
      </p:sp>
      <p:sp>
        <p:nvSpPr>
          <p:cNvPr id="7" name="Freeform 6"/>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8" name="Freeform 7"/>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458788"/>
            <a:ext cx="1447800" cy="579278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41350" y="458788"/>
            <a:ext cx="6521450" cy="5792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3C470A-0CE7-4CB5-A2FB-4E79BBE651AA}" type="datetimeFigureOut">
              <a:rPr lang="en-US" smtClean="0"/>
              <a:t>11/23/10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26911-5F2F-413E-8AF2-A73DB95BCD01}" type="slidenum">
              <a:rPr lang="en-US" smtClean="0"/>
              <a:t>‹#›</a:t>
            </a:fld>
            <a:endParaRPr lang="en-US"/>
          </a:p>
        </p:txBody>
      </p:sp>
      <p:sp>
        <p:nvSpPr>
          <p:cNvPr id="7" name="Freeform 6"/>
          <p:cNvSpPr/>
          <p:nvPr/>
        </p:nvSpPr>
        <p:spPr>
          <a:xfrm>
            <a:off x="280416" y="258580"/>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8" name="Freeform 7"/>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3C470A-0CE7-4CB5-A2FB-4E79BBE651AA}" type="datetimeFigureOut">
              <a:rPr lang="en-US" smtClean="0"/>
              <a:t>11/23/10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26911-5F2F-413E-8AF2-A73DB95BCD01}" type="slidenum">
              <a:rPr lang="en-US" smtClean="0"/>
              <a:t>‹#›</a:t>
            </a:fld>
            <a:endParaRPr lang="en-US"/>
          </a:p>
        </p:txBody>
      </p:sp>
      <p:sp>
        <p:nvSpPr>
          <p:cNvPr id="19" name="Freeform 18"/>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20" name="Freeform 1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371725" y="381000"/>
            <a:ext cx="4400550" cy="3048000"/>
          </a:xfrm>
          <a:noFill/>
          <a:ln w="44450">
            <a:solidFill>
              <a:schemeClr val="bg1"/>
            </a:solidFill>
            <a:miter lim="800000"/>
          </a:ln>
        </p:spPr>
        <p:style>
          <a:lnRef idx="1">
            <a:schemeClr val="dk1"/>
          </a:lnRef>
          <a:fillRef idx="3">
            <a:schemeClr val="dk1"/>
          </a:fillRef>
          <a:effectRef idx="2">
            <a:schemeClr val="dk1"/>
          </a:effectRef>
          <a:fontRef idx="none"/>
        </p:style>
        <p:txBody>
          <a:bodyPr>
            <a:normAutofit/>
          </a:bodyPr>
          <a:lstStyle>
            <a:lvl1pPr>
              <a:buNone/>
              <a:defRPr sz="2000"/>
            </a:lvl1pPr>
          </a:lstStyle>
          <a:p>
            <a:r>
              <a:rPr lang="en-US" smtClean="0"/>
              <a:t>Click icon to add picture</a:t>
            </a:r>
            <a:endParaRPr/>
          </a:p>
        </p:txBody>
      </p:sp>
      <p:sp>
        <p:nvSpPr>
          <p:cNvPr id="2" name="Title 1"/>
          <p:cNvSpPr>
            <a:spLocks noGrp="1"/>
          </p:cNvSpPr>
          <p:nvPr>
            <p:ph type="ctrTitle"/>
          </p:nvPr>
        </p:nvSpPr>
        <p:spPr>
          <a:xfrm>
            <a:off x="641350" y="4146363"/>
            <a:ext cx="7856538" cy="1470025"/>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41350" y="5620871"/>
            <a:ext cx="7856538" cy="614081"/>
          </a:xfrm>
        </p:spPr>
        <p:txBody>
          <a:bodyPr>
            <a:normAutofit/>
          </a:bodyPr>
          <a:lstStyle>
            <a:lvl1pPr marL="0" indent="0" algn="ctr">
              <a:lnSpc>
                <a:spcPts val="2000"/>
              </a:lnSpc>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73C470A-0CE7-4CB5-A2FB-4E79BBE651AA}" type="datetimeFigureOut">
              <a:rPr lang="en-US" smtClean="0"/>
              <a:t>11/23/10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26911-5F2F-413E-8AF2-A73DB95BCD0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017059"/>
            <a:ext cx="7772400" cy="1655064"/>
          </a:xfrm>
        </p:spPr>
        <p:txBody>
          <a:bodyPr vert="horz" lIns="91440" tIns="45720" rIns="91440" bIns="45720" rtlCol="0" anchor="b" anchorCtr="0">
            <a:noAutofit/>
          </a:bodyPr>
          <a:lstStyle>
            <a:lvl1pPr algn="ctr" defTabSz="914400" rtl="0" eaLnBrk="1" latinLnBrk="0" hangingPunct="1">
              <a:spcBef>
                <a:spcPct val="0"/>
              </a:spcBef>
              <a:buNone/>
              <a:defRPr sz="5400" b="0"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3662979"/>
            <a:ext cx="7772400" cy="1500187"/>
          </a:xfrm>
        </p:spPr>
        <p:txBody>
          <a:bodyPr vert="horz" lIns="91440" tIns="45720" rIns="91440" bIns="45720" rtlCol="0" anchor="t" anchorCtr="0">
            <a:normAutofit/>
          </a:bodyPr>
          <a:lstStyle>
            <a:lvl1pPr marL="0" indent="0" algn="ctr">
              <a:buNone/>
              <a:defRPr sz="1800" kern="1200">
                <a:solidFill>
                  <a:schemeClr val="tx1">
                    <a:tint val="7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ctr" defTabSz="914400" rtl="0" eaLnBrk="1" latinLnBrk="0" hangingPunct="1">
              <a:lnSpc>
                <a:spcPts val="2000"/>
              </a:lnSpc>
              <a:spcBef>
                <a:spcPts val="2000"/>
              </a:spcBef>
              <a:buFont typeface="Wingdings 2" pitchFamily="18" charset="2"/>
              <a:buNone/>
            </a:pPr>
            <a:r>
              <a:rPr lang="en-US" smtClean="0"/>
              <a:t>Click to edit Master text styles</a:t>
            </a:r>
          </a:p>
        </p:txBody>
      </p:sp>
      <p:sp>
        <p:nvSpPr>
          <p:cNvPr id="4" name="Date Placeholder 3"/>
          <p:cNvSpPr>
            <a:spLocks noGrp="1"/>
          </p:cNvSpPr>
          <p:nvPr>
            <p:ph type="dt" sz="half" idx="10"/>
          </p:nvPr>
        </p:nvSpPr>
        <p:spPr/>
        <p:txBody>
          <a:bodyPr/>
          <a:lstStyle/>
          <a:p>
            <a:fld id="{273C470A-0CE7-4CB5-A2FB-4E79BBE651AA}" type="datetimeFigureOut">
              <a:rPr lang="en-US" smtClean="0"/>
              <a:t>11/23/10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26911-5F2F-413E-8AF2-A73DB95BCD0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41350" y="1600200"/>
            <a:ext cx="3749040" cy="4651375"/>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49501" y="1600200"/>
            <a:ext cx="3749040" cy="4651375"/>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73C470A-0CE7-4CB5-A2FB-4E79BBE651AA}" type="datetimeFigureOut">
              <a:rPr lang="en-US" smtClean="0"/>
              <a:t>11/23/10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26911-5F2F-413E-8AF2-A73DB95BCD01}" type="slidenum">
              <a:rPr lang="en-US" smtClean="0"/>
              <a:t>‹#›</a:t>
            </a:fld>
            <a:endParaRPr lang="en-US"/>
          </a:p>
        </p:txBody>
      </p:sp>
      <p:sp>
        <p:nvSpPr>
          <p:cNvPr id="16" name="Freeform 15"/>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7" name="Freeform 16"/>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41350" y="1532964"/>
            <a:ext cx="3749040" cy="833718"/>
          </a:xfrm>
        </p:spPr>
        <p:txBody>
          <a:bodyPr anchor="ctr" anchorCtr="0">
            <a:noAutofit/>
          </a:bodyPr>
          <a:lstStyle>
            <a:lvl1pPr marL="0" indent="0" algn="ctr">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41350" y="2362200"/>
            <a:ext cx="3749040" cy="3889375"/>
          </a:xfrm>
        </p:spPr>
        <p:txBody>
          <a:bodyPr>
            <a:normAutofit/>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2601" y="1532964"/>
            <a:ext cx="3749040" cy="833718"/>
          </a:xfrm>
        </p:spPr>
        <p:txBody>
          <a:bodyPr anchor="ctr" anchorCtr="0">
            <a:noAutofit/>
          </a:bodyPr>
          <a:lstStyle>
            <a:lvl1pPr marL="0" indent="0" algn="ctr">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2601" y="2362200"/>
            <a:ext cx="3749040" cy="3889375"/>
          </a:xfrm>
        </p:spPr>
        <p:txBody>
          <a:bodyPr>
            <a:normAutofit/>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73C470A-0CE7-4CB5-A2FB-4E79BBE651AA}" type="datetimeFigureOut">
              <a:rPr lang="en-US" smtClean="0"/>
              <a:t>11/23/10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D26911-5F2F-413E-8AF2-A73DB95BCD01}" type="slidenum">
              <a:rPr lang="en-US" smtClean="0"/>
              <a:t>‹#›</a:t>
            </a:fld>
            <a:endParaRPr lang="en-US"/>
          </a:p>
        </p:txBody>
      </p:sp>
      <p:sp>
        <p:nvSpPr>
          <p:cNvPr id="10" name="Freeform 9"/>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1" name="Freeform 10"/>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73C470A-0CE7-4CB5-A2FB-4E79BBE651AA}" type="datetimeFigureOut">
              <a:rPr lang="en-US" smtClean="0"/>
              <a:t>11/23/10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D26911-5F2F-413E-8AF2-A73DB95BCD01}" type="slidenum">
              <a:rPr lang="en-US" smtClean="0"/>
              <a:t>‹#›</a:t>
            </a:fld>
            <a:endParaRPr lang="en-US"/>
          </a:p>
        </p:txBody>
      </p:sp>
      <p:sp>
        <p:nvSpPr>
          <p:cNvPr id="6" name="Freeform 5"/>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7" name="Freeform 6"/>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8" name="Freeform 7"/>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9" name="Freeform 8"/>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0" name="Freeform 9"/>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1" name="Freeform 10"/>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2" name="Freeform 11"/>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3" name="Freeform 12"/>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C470A-0CE7-4CB5-A2FB-4E79BBE651AA}" type="datetimeFigureOut">
              <a:rPr lang="en-US" smtClean="0"/>
              <a:t>11/23/10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D26911-5F2F-413E-8AF2-A73DB95BCD0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4340" y="802910"/>
            <a:ext cx="3474720" cy="1162050"/>
          </a:xfrm>
        </p:spPr>
        <p:txBody>
          <a:bodyPr anchor="b">
            <a:normAutofit/>
          </a:bodyPr>
          <a:lstStyle>
            <a:lvl1pPr algn="ctr">
              <a:defRPr sz="2400" b="0"/>
            </a:lvl1pPr>
          </a:lstStyle>
          <a:p>
            <a:r>
              <a:rPr lang="en-US" smtClean="0"/>
              <a:t>Click to edit Master title style</a:t>
            </a:r>
            <a:endParaRPr/>
          </a:p>
        </p:txBody>
      </p:sp>
      <p:sp>
        <p:nvSpPr>
          <p:cNvPr id="3" name="Content Placeholder 2"/>
          <p:cNvSpPr>
            <a:spLocks noGrp="1"/>
          </p:cNvSpPr>
          <p:nvPr>
            <p:ph idx="1"/>
          </p:nvPr>
        </p:nvSpPr>
        <p:spPr>
          <a:xfrm>
            <a:off x="4562010" y="449705"/>
            <a:ext cx="3931920" cy="5781388"/>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24340" y="2057399"/>
            <a:ext cx="3474720" cy="3733801"/>
          </a:xfrm>
        </p:spPr>
        <p:txBody>
          <a:bodyPr>
            <a:normAutofit/>
          </a:bodyPr>
          <a:lstStyle>
            <a:lvl1pPr marL="0" indent="0" algn="ctr">
              <a:lnSpc>
                <a:spcPct val="110000"/>
              </a:lnSpc>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3C470A-0CE7-4CB5-A2FB-4E79BBE651AA}" type="datetimeFigureOut">
              <a:rPr lang="en-US" smtClean="0"/>
              <a:t>11/23/10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26911-5F2F-413E-8AF2-A73DB95BCD01}" type="slidenum">
              <a:rPr lang="en-US" smtClean="0"/>
              <a:t>‹#›</a:t>
            </a:fld>
            <a:endParaRPr lang="en-US"/>
          </a:p>
        </p:txBody>
      </p:sp>
      <p:sp>
        <p:nvSpPr>
          <p:cNvPr id="8" name="Freeform 7"/>
          <p:cNvSpPr/>
          <p:nvPr/>
        </p:nvSpPr>
        <p:spPr>
          <a:xfrm>
            <a:off x="280416" y="258580"/>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9" name="Freeform 8"/>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theme" Target="../theme/theme1.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1350" y="107576"/>
            <a:ext cx="7856538" cy="13100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618565" y="1600200"/>
            <a:ext cx="7878788" cy="46392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3505200" y="6356350"/>
            <a:ext cx="2133600" cy="365125"/>
          </a:xfrm>
          <a:prstGeom prst="rect">
            <a:avLst/>
          </a:prstGeom>
        </p:spPr>
        <p:txBody>
          <a:bodyPr vert="horz" lIns="0" tIns="45720" rIns="0" bIns="45720" rtlCol="0" anchor="ctr"/>
          <a:lstStyle>
            <a:lvl1pPr algn="ctr">
              <a:defRPr sz="1100">
                <a:solidFill>
                  <a:schemeClr val="tx1">
                    <a:lumMod val="75000"/>
                  </a:schemeClr>
                </a:solidFill>
              </a:defRPr>
            </a:lvl1pPr>
          </a:lstStyle>
          <a:p>
            <a:fld id="{273C470A-0CE7-4CB5-A2FB-4E79BBE651AA}" type="datetimeFigureOut">
              <a:rPr lang="en-US" smtClean="0"/>
              <a:t>11/23/10</a:t>
            </a:fld>
            <a:endParaRPr lang="en-US"/>
          </a:p>
        </p:txBody>
      </p:sp>
      <p:sp>
        <p:nvSpPr>
          <p:cNvPr id="5" name="Footer Placeholder 4"/>
          <p:cNvSpPr>
            <a:spLocks noGrp="1"/>
          </p:cNvSpPr>
          <p:nvPr>
            <p:ph type="ftr" sz="quarter" idx="3"/>
          </p:nvPr>
        </p:nvSpPr>
        <p:spPr>
          <a:xfrm>
            <a:off x="280416" y="6356350"/>
            <a:ext cx="2895600" cy="365125"/>
          </a:xfrm>
          <a:prstGeom prst="rect">
            <a:avLst/>
          </a:prstGeom>
        </p:spPr>
        <p:txBody>
          <a:bodyPr vert="horz" lIns="0" tIns="45720" rIns="0" bIns="45720" rtlCol="0" anchor="ctr"/>
          <a:lstStyle>
            <a:lvl1pPr algn="l">
              <a:defRPr sz="110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8077200" y="6356350"/>
            <a:ext cx="762000" cy="365125"/>
          </a:xfrm>
          <a:prstGeom prst="rect">
            <a:avLst/>
          </a:prstGeom>
        </p:spPr>
        <p:txBody>
          <a:bodyPr vert="horz" lIns="0" tIns="45720" rIns="0" bIns="45720" rtlCol="0" anchor="ctr"/>
          <a:lstStyle>
            <a:lvl1pPr algn="r">
              <a:defRPr sz="1100">
                <a:solidFill>
                  <a:schemeClr val="tx1">
                    <a:lumMod val="75000"/>
                  </a:schemeClr>
                </a:solidFill>
              </a:defRPr>
            </a:lvl1pPr>
          </a:lstStyle>
          <a:p>
            <a:fld id="{69D26911-5F2F-413E-8AF2-A73DB95BCD0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 r:id="rId15"/>
  </p:sldLayoutIdLst>
  <p:txStyles>
    <p:titleStyle>
      <a:lvl1pPr algn="ctr" defTabSz="914400" rtl="0" eaLnBrk="1" latinLnBrk="0" hangingPunct="1">
        <a:spcBef>
          <a:spcPct val="0"/>
        </a:spcBef>
        <a:buNone/>
        <a:defRPr sz="4800" kern="1200">
          <a:solidFill>
            <a:schemeClr val="tx1"/>
          </a:solidFill>
          <a:latin typeface="+mj-lt"/>
          <a:ea typeface="+mj-ea"/>
          <a:cs typeface="+mj-cs"/>
        </a:defRPr>
      </a:lvl1pPr>
    </p:titleStyle>
    <p:bodyStyle>
      <a:lvl1pPr marL="349250" indent="-349250" algn="l" defTabSz="914400" rtl="0" eaLnBrk="1" latinLnBrk="0" hangingPunct="1">
        <a:spcBef>
          <a:spcPts val="2000"/>
        </a:spcBef>
        <a:buFont typeface="Wingdings 2" pitchFamily="18" charset="2"/>
        <a:buChar char=""/>
        <a:defRPr sz="2400" kern="1200">
          <a:solidFill>
            <a:schemeClr val="tx1"/>
          </a:solidFill>
          <a:latin typeface="+mn-lt"/>
          <a:ea typeface="+mn-ea"/>
          <a:cs typeface="+mn-cs"/>
        </a:defRPr>
      </a:lvl1pPr>
      <a:lvl2pPr marL="685800" indent="-336550" algn="l" defTabSz="914400" rtl="0" eaLnBrk="1" latinLnBrk="0" hangingPunct="1">
        <a:spcBef>
          <a:spcPts val="600"/>
        </a:spcBef>
        <a:buClr>
          <a:schemeClr val="tx1">
            <a:lumMod val="65000"/>
          </a:schemeClr>
        </a:buClr>
        <a:buFont typeface="Wingdings 2" pitchFamily="18" charset="2"/>
        <a:buChar char=""/>
        <a:defRPr sz="2200" kern="1200">
          <a:solidFill>
            <a:schemeClr val="tx1"/>
          </a:solidFill>
          <a:latin typeface="+mn-lt"/>
          <a:ea typeface="+mn-ea"/>
          <a:cs typeface="+mn-cs"/>
        </a:defRPr>
      </a:lvl2pPr>
      <a:lvl3pPr marL="968375" indent="-282575" algn="l" defTabSz="914400" rtl="0" eaLnBrk="1" latinLnBrk="0" hangingPunct="1">
        <a:spcBef>
          <a:spcPts val="600"/>
        </a:spcBef>
        <a:buFont typeface="Wingdings 2" pitchFamily="18" charset="2"/>
        <a:buChar char=""/>
        <a:defRPr sz="2000" kern="1200">
          <a:solidFill>
            <a:schemeClr val="tx1"/>
          </a:solidFill>
          <a:latin typeface="+mn-lt"/>
          <a:ea typeface="+mn-ea"/>
          <a:cs typeface="+mn-cs"/>
        </a:defRPr>
      </a:lvl3pPr>
      <a:lvl4pPr marL="1263650" indent="-295275" algn="l" defTabSz="914400" rtl="0" eaLnBrk="1" latinLnBrk="0" hangingPunct="1">
        <a:spcBef>
          <a:spcPts val="600"/>
        </a:spcBef>
        <a:buClr>
          <a:schemeClr val="tx1">
            <a:lumMod val="65000"/>
          </a:schemeClr>
        </a:buClr>
        <a:buFont typeface="Wingdings 2" pitchFamily="18" charset="2"/>
        <a:buChar char=""/>
        <a:defRPr sz="1800" kern="1200">
          <a:solidFill>
            <a:schemeClr val="tx1"/>
          </a:solidFill>
          <a:latin typeface="+mn-lt"/>
          <a:ea typeface="+mn-ea"/>
          <a:cs typeface="+mn-cs"/>
        </a:defRPr>
      </a:lvl4pPr>
      <a:lvl5pPr marL="1546225" indent="-282575" algn="l" defTabSz="914400" rtl="0" eaLnBrk="1" latinLnBrk="0" hangingPunct="1">
        <a:spcBef>
          <a:spcPts val="6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youtube.com/watch?v=gDkoCtMOFOg" TargetMode="External"/><Relationship Id="rId3"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youtube.com/watch?v=Ev2dEqrN4i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youtube.com/watch?v=DAqW315se-A" TargetMode="External"/><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youtube.com/watch?v=3_Nrp7cj_tM" TargetMode="Externa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Ethics and obscenity</a:t>
            </a:r>
            <a:endParaRPr lang="en-US" dirty="0"/>
          </a:p>
        </p:txBody>
      </p:sp>
      <p:sp>
        <p:nvSpPr>
          <p:cNvPr id="3" name="Subtitle 2"/>
          <p:cNvSpPr>
            <a:spLocks noGrp="1"/>
          </p:cNvSpPr>
          <p:nvPr>
            <p:ph type="subTitle" idx="1"/>
          </p:nvPr>
        </p:nvSpPr>
        <p:spPr/>
        <p:txBody>
          <a:bodyPr/>
          <a:lstStyle/>
          <a:p>
            <a:r>
              <a:rPr lang="en-US" dirty="0" smtClean="0"/>
              <a:t>What is “dirty” and what is “clean?”</a:t>
            </a:r>
            <a:endParaRPr lang="en-US" dirty="0"/>
          </a:p>
        </p:txBody>
      </p:sp>
    </p:spTree>
  </p:cSld>
  <p:clrMapOvr>
    <a:masterClrMapping/>
  </p:clrMapOvr>
  <p:transition>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obscenity</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In 1973 the Supreme Court settled on a definition of obscenity. Material is obscene if:</a:t>
            </a:r>
          </a:p>
          <a:p>
            <a:r>
              <a:rPr lang="en-US" dirty="0" smtClean="0"/>
              <a:t>the </a:t>
            </a:r>
            <a:r>
              <a:rPr lang="en-US" dirty="0" smtClean="0"/>
              <a:t>average person, applying contemporary community standards and viewing the material as a whole, would find</a:t>
            </a:r>
            <a:r>
              <a:rPr lang="en-US" dirty="0" smtClean="0"/>
              <a:t> </a:t>
            </a:r>
          </a:p>
          <a:p>
            <a:pPr marL="457200" indent="-457200">
              <a:buFont typeface="+mj-lt"/>
              <a:buAutoNum type="arabicPeriod"/>
            </a:pPr>
            <a:r>
              <a:rPr lang="en-US" dirty="0" smtClean="0"/>
              <a:t>that </a:t>
            </a:r>
            <a:r>
              <a:rPr lang="en-US" dirty="0" smtClean="0"/>
              <a:t>the work appeals predominantly to</a:t>
            </a:r>
            <a:r>
              <a:rPr lang="en-US" dirty="0" smtClean="0"/>
              <a:t> “prurient” </a:t>
            </a:r>
            <a:r>
              <a:rPr lang="en-US" dirty="0" smtClean="0"/>
              <a:t>interest</a:t>
            </a:r>
            <a:r>
              <a:rPr lang="en-US" dirty="0" smtClean="0"/>
              <a:t>;</a:t>
            </a:r>
          </a:p>
          <a:p>
            <a:pPr marL="457200" indent="-457200">
              <a:buFont typeface="+mj-lt"/>
              <a:buAutoNum type="arabicPeriod"/>
            </a:pPr>
            <a:r>
              <a:rPr lang="en-US" dirty="0" smtClean="0"/>
              <a:t>that </a:t>
            </a:r>
            <a:r>
              <a:rPr lang="en-US" dirty="0" smtClean="0"/>
              <a:t>it depicts or describes sexual conduct in a patently offensive way;</a:t>
            </a:r>
            <a:r>
              <a:rPr lang="en-US" dirty="0" smtClean="0"/>
              <a:t> </a:t>
            </a:r>
          </a:p>
          <a:p>
            <a:pPr marL="457200" indent="-457200">
              <a:buFont typeface="+mj-lt"/>
              <a:buAutoNum type="arabicPeriod"/>
            </a:pPr>
            <a:r>
              <a:rPr lang="en-US" dirty="0" smtClean="0"/>
              <a:t>that </a:t>
            </a:r>
            <a:r>
              <a:rPr lang="en-US" dirty="0" smtClean="0"/>
              <a:t>it lacks serious literary, artistic, political or scientific </a:t>
            </a:r>
            <a:r>
              <a:rPr lang="en-US" dirty="0" smtClean="0"/>
              <a:t>value.</a:t>
            </a:r>
            <a:endParaRPr lang="en-US" dirty="0"/>
          </a:p>
        </p:txBody>
      </p:sp>
    </p:spTree>
  </p:cSld>
  <p:clrMapOvr>
    <a:masterClrMapping/>
  </p:clrMapOvr>
  <p:transition>
    <p:pull/>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Ethics and obscenity</a:t>
            </a:r>
            <a:endParaRPr lang="en-US" dirty="0"/>
          </a:p>
        </p:txBody>
      </p:sp>
      <p:sp>
        <p:nvSpPr>
          <p:cNvPr id="3" name="Content Placeholder 2"/>
          <p:cNvSpPr>
            <a:spLocks noGrp="1"/>
          </p:cNvSpPr>
          <p:nvPr>
            <p:ph idx="1"/>
          </p:nvPr>
        </p:nvSpPr>
        <p:spPr/>
        <p:txBody>
          <a:bodyPr>
            <a:normAutofit/>
          </a:bodyPr>
          <a:lstStyle/>
          <a:p>
            <a:r>
              <a:rPr lang="en-US" dirty="0" smtClean="0"/>
              <a:t>That’s still a fairly ambiguous definition.</a:t>
            </a:r>
          </a:p>
          <a:p>
            <a:r>
              <a:rPr lang="en-US" dirty="0" smtClean="0"/>
              <a:t>But what about the other point of view? We all know: sex sells.</a:t>
            </a:r>
          </a:p>
          <a:p>
            <a:r>
              <a:rPr lang="en-US" dirty="0" smtClean="0"/>
              <a:t>On the internet, pornography apparently counts for one third of traffic.</a:t>
            </a:r>
          </a:p>
          <a:p>
            <a:r>
              <a:rPr lang="en-US" dirty="0" smtClean="0"/>
              <a:t>It has always been an incredibly profitable industry. It still </a:t>
            </a:r>
            <a:r>
              <a:rPr lang="en-US" dirty="0" smtClean="0"/>
              <a:t>is.</a:t>
            </a:r>
          </a:p>
          <a:p>
            <a:r>
              <a:rPr lang="en-US" dirty="0" smtClean="0"/>
              <a:t>Apparently it is worth </a:t>
            </a:r>
            <a:r>
              <a:rPr lang="en-US" dirty="0" smtClean="0"/>
              <a:t>billions: </a:t>
            </a:r>
            <a:r>
              <a:rPr lang="en-US" dirty="0" smtClean="0"/>
              <a:t>$97 billion world wide in 2006.</a:t>
            </a:r>
            <a:endParaRPr lang="en-US" dirty="0"/>
          </a:p>
        </p:txBody>
      </p:sp>
    </p:spTree>
  </p:cSld>
  <p:clrMapOvr>
    <a:masterClrMapping/>
  </p:clrMapOvr>
  <p:transition>
    <p:pull/>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Ethics and obscenity</a:t>
            </a:r>
            <a:endParaRPr lang="en-US" dirty="0"/>
          </a:p>
        </p:txBody>
      </p:sp>
      <p:sp>
        <p:nvSpPr>
          <p:cNvPr id="3" name="Content Placeholder 2"/>
          <p:cNvSpPr>
            <a:spLocks noGrp="1"/>
          </p:cNvSpPr>
          <p:nvPr>
            <p:ph idx="1"/>
          </p:nvPr>
        </p:nvSpPr>
        <p:spPr/>
        <p:txBody>
          <a:bodyPr/>
          <a:lstStyle/>
          <a:p>
            <a:r>
              <a:rPr lang="en-US" dirty="0" smtClean="0"/>
              <a:t>Some women’s groups have joined opposition to this huge industry, contending most pornography degrades women.</a:t>
            </a:r>
          </a:p>
          <a:p>
            <a:r>
              <a:rPr lang="en-US" dirty="0" smtClean="0"/>
              <a:t>They ask for a new definition of pornography, one that puts women in roles of subordination.</a:t>
            </a:r>
          </a:p>
        </p:txBody>
      </p:sp>
    </p:spTree>
  </p:cSld>
  <p:clrMapOvr>
    <a:masterClrMapping/>
  </p:clrMapOvr>
  <p:transition>
    <p:pull/>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obscenity</a:t>
            </a:r>
            <a:endParaRPr lang="en-US" dirty="0"/>
          </a:p>
        </p:txBody>
      </p:sp>
      <p:sp>
        <p:nvSpPr>
          <p:cNvPr id="3" name="Content Placeholder 2"/>
          <p:cNvSpPr>
            <a:spLocks noGrp="1"/>
          </p:cNvSpPr>
          <p:nvPr>
            <p:ph idx="1"/>
          </p:nvPr>
        </p:nvSpPr>
        <p:spPr/>
        <p:txBody>
          <a:bodyPr/>
          <a:lstStyle/>
          <a:p>
            <a:r>
              <a:rPr lang="en-US" dirty="0" smtClean="0"/>
              <a:t>Is there a link between pornography and sexual violence?</a:t>
            </a:r>
          </a:p>
          <a:p>
            <a:r>
              <a:rPr lang="en-US" dirty="0" smtClean="0"/>
              <a:t>One famous study, the Meese Report in the 1980s, found none.</a:t>
            </a:r>
          </a:p>
          <a:p>
            <a:r>
              <a:rPr lang="en-US" dirty="0" smtClean="0"/>
              <a:t>Other studies have found links. </a:t>
            </a:r>
          </a:p>
          <a:p>
            <a:r>
              <a:rPr lang="en-US" dirty="0" smtClean="0"/>
              <a:t>Some studies seem to suggest pornography can actually lead to fewer sexual assaults. We still are uncertain.</a:t>
            </a:r>
            <a:endParaRPr lang="en-US" dirty="0"/>
          </a:p>
        </p:txBody>
      </p:sp>
    </p:spTree>
  </p:cSld>
  <p:clrMapOvr>
    <a:masterClrMapping/>
  </p:clrMapOvr>
  <p:transition>
    <p:pull/>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obscenity</a:t>
            </a:r>
            <a:endParaRPr lang="en-US" dirty="0"/>
          </a:p>
        </p:txBody>
      </p:sp>
      <p:sp>
        <p:nvSpPr>
          <p:cNvPr id="3" name="Content Placeholder 2"/>
          <p:cNvSpPr>
            <a:spLocks noGrp="1"/>
          </p:cNvSpPr>
          <p:nvPr>
            <p:ph idx="1"/>
          </p:nvPr>
        </p:nvSpPr>
        <p:spPr/>
        <p:txBody>
          <a:bodyPr>
            <a:noAutofit/>
          </a:bodyPr>
          <a:lstStyle/>
          <a:p>
            <a:r>
              <a:rPr lang="en-US" sz="1800" dirty="0" smtClean="0"/>
              <a:t>What about the consequences of explicit music lyrics?</a:t>
            </a:r>
          </a:p>
          <a:p>
            <a:r>
              <a:rPr lang="en-US" sz="1800" dirty="0" err="1" smtClean="0"/>
              <a:t>Eminem</a:t>
            </a:r>
            <a:r>
              <a:rPr lang="en-US" sz="1800" dirty="0" smtClean="0"/>
              <a:t> and other rappers in particularly have been criticized:</a:t>
            </a:r>
          </a:p>
          <a:p>
            <a:pPr>
              <a:buNone/>
            </a:pPr>
            <a:r>
              <a:rPr lang="en-US" sz="1800" dirty="0" smtClean="0"/>
              <a:t>The Way I Am</a:t>
            </a:r>
            <a:br>
              <a:rPr lang="en-US" sz="1800" dirty="0" smtClean="0"/>
            </a:br>
            <a:r>
              <a:rPr lang="en-US" sz="1800" dirty="0" smtClean="0"/>
              <a:t>Whatever.</a:t>
            </a:r>
            <a:br>
              <a:rPr lang="en-US" sz="1800" dirty="0" smtClean="0"/>
            </a:br>
            <a:r>
              <a:rPr lang="en-US" sz="1800" dirty="0" err="1" smtClean="0"/>
              <a:t>Dre</a:t>
            </a:r>
            <a:r>
              <a:rPr lang="en-US" sz="1800" dirty="0" smtClean="0"/>
              <a:t>, just let it </a:t>
            </a:r>
            <a:r>
              <a:rPr lang="en-US" sz="1800" dirty="0" smtClean="0"/>
              <a:t>run</a:t>
            </a:r>
            <a:br>
              <a:rPr lang="en-US" sz="1800" dirty="0" smtClean="0"/>
            </a:br>
            <a:r>
              <a:rPr lang="en-US" sz="1800" dirty="0" err="1" smtClean="0"/>
              <a:t>Aiyyo</a:t>
            </a:r>
            <a:r>
              <a:rPr lang="en-US" sz="1800" dirty="0" smtClean="0"/>
              <a:t> </a:t>
            </a:r>
            <a:r>
              <a:rPr lang="en-US" sz="1800" dirty="0" smtClean="0"/>
              <a:t>turn the beat up a little </a:t>
            </a:r>
            <a:r>
              <a:rPr lang="en-US" sz="1800" dirty="0" smtClean="0"/>
              <a:t>bit</a:t>
            </a:r>
            <a:br>
              <a:rPr lang="en-US" sz="1800" dirty="0" smtClean="0"/>
            </a:br>
            <a:r>
              <a:rPr lang="en-US" sz="1800" dirty="0" err="1" smtClean="0"/>
              <a:t>Aiyyo</a:t>
            </a:r>
            <a:r>
              <a:rPr lang="en-US" sz="1800" dirty="0" smtClean="0"/>
              <a:t>.. this song is for anyone.. fuck </a:t>
            </a:r>
            <a:r>
              <a:rPr lang="en-US" sz="1800" dirty="0" smtClean="0"/>
              <a:t>it</a:t>
            </a:r>
            <a:br>
              <a:rPr lang="en-US" sz="1800" dirty="0" smtClean="0"/>
            </a:br>
            <a:r>
              <a:rPr lang="en-US" sz="1800" dirty="0" smtClean="0"/>
              <a:t>Just </a:t>
            </a:r>
            <a:r>
              <a:rPr lang="en-US" sz="1800" dirty="0" smtClean="0"/>
              <a:t>shut up and listen, </a:t>
            </a:r>
            <a:r>
              <a:rPr lang="en-US" sz="1800" dirty="0" err="1" smtClean="0"/>
              <a:t>aiyyo</a:t>
            </a:r>
            <a:r>
              <a:rPr lang="en-US" sz="1800" dirty="0" smtClean="0"/>
              <a:t>..</a:t>
            </a:r>
            <a:endParaRPr lang="en-US" sz="1800" dirty="0" smtClean="0"/>
          </a:p>
          <a:p>
            <a:pPr>
              <a:buNone/>
            </a:pPr>
            <a:r>
              <a:rPr lang="en-US" sz="1800" dirty="0" smtClean="0"/>
              <a:t>I </a:t>
            </a:r>
            <a:r>
              <a:rPr lang="en-US" sz="1800" dirty="0" smtClean="0"/>
              <a:t>sit back with this pack of </a:t>
            </a:r>
            <a:r>
              <a:rPr lang="en-US" sz="1800" dirty="0" err="1" smtClean="0"/>
              <a:t>zig</a:t>
            </a:r>
            <a:r>
              <a:rPr lang="en-US" sz="1800" dirty="0" smtClean="0"/>
              <a:t> </a:t>
            </a:r>
            <a:r>
              <a:rPr lang="en-US" sz="1800" dirty="0" err="1" smtClean="0"/>
              <a:t>zags</a:t>
            </a:r>
            <a:r>
              <a:rPr lang="en-US" sz="1800" dirty="0" smtClean="0"/>
              <a:t> and this </a:t>
            </a:r>
            <a:r>
              <a:rPr lang="en-US" sz="1800" dirty="0" smtClean="0"/>
              <a:t>bag</a:t>
            </a:r>
            <a:br>
              <a:rPr lang="en-US" sz="1800" dirty="0" smtClean="0"/>
            </a:br>
            <a:r>
              <a:rPr lang="en-US" sz="1800" dirty="0" smtClean="0"/>
              <a:t>Of </a:t>
            </a:r>
            <a:r>
              <a:rPr lang="en-US" sz="1800" dirty="0" smtClean="0"/>
              <a:t>this weed it gives me the shit needed to </a:t>
            </a:r>
            <a:r>
              <a:rPr lang="en-US" sz="1800" dirty="0" smtClean="0"/>
              <a:t>be</a:t>
            </a:r>
            <a:br>
              <a:rPr lang="en-US" sz="1800" dirty="0" smtClean="0"/>
            </a:br>
            <a:r>
              <a:rPr lang="en-US" sz="1800" dirty="0" smtClean="0"/>
              <a:t>The </a:t>
            </a:r>
            <a:r>
              <a:rPr lang="en-US" sz="1800" dirty="0" smtClean="0"/>
              <a:t>most meanest mc on this -- on this </a:t>
            </a:r>
            <a:r>
              <a:rPr lang="en-US" sz="1800" dirty="0" smtClean="0"/>
              <a:t>earth</a:t>
            </a:r>
            <a:br>
              <a:rPr lang="en-US" sz="1800" dirty="0" smtClean="0"/>
            </a:br>
            <a:r>
              <a:rPr lang="en-US" sz="1800" dirty="0" smtClean="0"/>
              <a:t>And </a:t>
            </a:r>
            <a:r>
              <a:rPr lang="en-US" sz="1800" dirty="0" smtClean="0"/>
              <a:t>since birth</a:t>
            </a:r>
            <a:r>
              <a:rPr lang="en-US" sz="1800" dirty="0" smtClean="0"/>
              <a:t> I've </a:t>
            </a:r>
            <a:r>
              <a:rPr lang="en-US" sz="1800" dirty="0" smtClean="0"/>
              <a:t>been cursed with this curse to just </a:t>
            </a:r>
            <a:r>
              <a:rPr lang="en-US" sz="1800" dirty="0" smtClean="0"/>
              <a:t>curse</a:t>
            </a:r>
            <a:br>
              <a:rPr lang="en-US" sz="1800" dirty="0" smtClean="0"/>
            </a:br>
            <a:r>
              <a:rPr lang="en-US" sz="1800" dirty="0" smtClean="0"/>
              <a:t>And </a:t>
            </a:r>
            <a:r>
              <a:rPr lang="en-US" sz="1800" dirty="0" smtClean="0"/>
              <a:t>just blurt this berserk and bizarre shit that works....</a:t>
            </a:r>
            <a:endParaRPr lang="en-US" sz="1800" dirty="0" smtClean="0"/>
          </a:p>
        </p:txBody>
      </p:sp>
    </p:spTree>
  </p:cSld>
  <p:clrMapOvr>
    <a:masterClrMapping/>
  </p:clrMapOvr>
  <p:transition>
    <p:pull/>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obscenity</a:t>
            </a:r>
            <a:endParaRPr lang="en-US" dirty="0"/>
          </a:p>
        </p:txBody>
      </p:sp>
      <p:sp>
        <p:nvSpPr>
          <p:cNvPr id="3" name="Content Placeholder 2"/>
          <p:cNvSpPr>
            <a:spLocks noGrp="1"/>
          </p:cNvSpPr>
          <p:nvPr>
            <p:ph idx="1"/>
          </p:nvPr>
        </p:nvSpPr>
        <p:spPr/>
        <p:txBody>
          <a:bodyPr/>
          <a:lstStyle/>
          <a:p>
            <a:r>
              <a:rPr lang="en-US" dirty="0" smtClean="0"/>
              <a:t>The FCC has fined radio stations for broadcasting such lyrics. But some believe it is applying a standard too conservative for contemporary American tastes.</a:t>
            </a:r>
          </a:p>
          <a:p>
            <a:r>
              <a:rPr lang="en-US" dirty="0" smtClean="0"/>
              <a:t>Generally the law does seem to be unhelpful in defining obscenity.</a:t>
            </a:r>
          </a:p>
          <a:p>
            <a:r>
              <a:rPr lang="en-US" dirty="0" smtClean="0"/>
              <a:t>We are left with our own ethical considerations as media practitioners.</a:t>
            </a:r>
          </a:p>
          <a:p>
            <a:pPr>
              <a:buNone/>
            </a:pPr>
            <a:endParaRPr lang="en-US" dirty="0"/>
          </a:p>
        </p:txBody>
      </p:sp>
    </p:spTree>
  </p:cSld>
  <p:clrMapOvr>
    <a:masterClrMapping/>
  </p:clrMapOvr>
  <p:transition>
    <p:pull/>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obscenity</a:t>
            </a:r>
            <a:endParaRPr lang="en-US" dirty="0"/>
          </a:p>
        </p:txBody>
      </p:sp>
      <p:sp>
        <p:nvSpPr>
          <p:cNvPr id="3" name="Content Placeholder 2"/>
          <p:cNvSpPr>
            <a:spLocks noGrp="1"/>
          </p:cNvSpPr>
          <p:nvPr>
            <p:ph idx="1"/>
          </p:nvPr>
        </p:nvSpPr>
        <p:spPr/>
        <p:txBody>
          <a:bodyPr/>
          <a:lstStyle/>
          <a:p>
            <a:r>
              <a:rPr lang="en-US" dirty="0" smtClean="0"/>
              <a:t>Should a news program show nudity if it clearly adds to the meaning of a news story?</a:t>
            </a:r>
          </a:p>
          <a:p>
            <a:r>
              <a:rPr lang="en-US" dirty="0" smtClean="0"/>
              <a:t>Should journalists quote George Carlin-style words if used by a politician during and interview? During a party?</a:t>
            </a:r>
          </a:p>
          <a:p>
            <a:r>
              <a:rPr lang="en-US" dirty="0" smtClean="0"/>
              <a:t>Should print people use blanks or dashes, and broadcast people, bleeps for offensive words? Does this accurately reflect the story? </a:t>
            </a:r>
            <a:endParaRPr lang="en-US" dirty="0"/>
          </a:p>
        </p:txBody>
      </p:sp>
    </p:spTree>
  </p:cSld>
  <p:clrMapOvr>
    <a:masterClrMapping/>
  </p:clrMapOvr>
  <p:transition>
    <p:pull/>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obscenity</a:t>
            </a:r>
            <a:endParaRPr lang="en-US" dirty="0"/>
          </a:p>
        </p:txBody>
      </p:sp>
      <p:sp>
        <p:nvSpPr>
          <p:cNvPr id="3" name="Content Placeholder 2"/>
          <p:cNvSpPr>
            <a:spLocks noGrp="1"/>
          </p:cNvSpPr>
          <p:nvPr>
            <p:ph idx="1"/>
          </p:nvPr>
        </p:nvSpPr>
        <p:spPr/>
        <p:txBody>
          <a:bodyPr/>
          <a:lstStyle/>
          <a:p>
            <a:r>
              <a:rPr lang="en-US" dirty="0" smtClean="0"/>
              <a:t>What do we consider acceptable? As both Bruce and Carlin pointed out, the media consider some words more acceptable than others. And times change.</a:t>
            </a:r>
          </a:p>
          <a:p>
            <a:r>
              <a:rPr lang="en-US" dirty="0" smtClean="0"/>
              <a:t>“Bastard” and “condom” were once considered unacceptable in broadcast. Now they’re okay.</a:t>
            </a:r>
          </a:p>
          <a:p>
            <a:r>
              <a:rPr lang="en-US" dirty="0" smtClean="0"/>
              <a:t>What about the so-called “colorful language” of sports? Do we bleep athletes?</a:t>
            </a:r>
            <a:endParaRPr lang="en-US" dirty="0"/>
          </a:p>
        </p:txBody>
      </p:sp>
    </p:spTree>
  </p:cSld>
  <p:clrMapOvr>
    <a:masterClrMapping/>
  </p:clrMapOvr>
  <p:transition>
    <p:pull/>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obscenity</a:t>
            </a:r>
            <a:endParaRPr lang="en-US" dirty="0"/>
          </a:p>
        </p:txBody>
      </p:sp>
      <p:sp>
        <p:nvSpPr>
          <p:cNvPr id="3" name="Content Placeholder 2"/>
          <p:cNvSpPr>
            <a:spLocks noGrp="1"/>
          </p:cNvSpPr>
          <p:nvPr>
            <p:ph idx="1"/>
          </p:nvPr>
        </p:nvSpPr>
        <p:spPr/>
        <p:txBody>
          <a:bodyPr/>
          <a:lstStyle/>
          <a:p>
            <a:r>
              <a:rPr lang="en-US" dirty="0" smtClean="0"/>
              <a:t>Many newspaper editors have what is called a “family newspaper policy.” </a:t>
            </a:r>
          </a:p>
          <a:p>
            <a:r>
              <a:rPr lang="en-US" dirty="0" smtClean="0"/>
              <a:t>This means they avoid offensive material—and often the definition is quite conservative.</a:t>
            </a:r>
          </a:p>
          <a:p>
            <a:r>
              <a:rPr lang="en-US" dirty="0" smtClean="0"/>
              <a:t>Is it all right to quote someone using a taboo word in proper context? “He’s supposed to be taking it easy, the </a:t>
            </a:r>
            <a:r>
              <a:rPr lang="en-US" dirty="0" err="1" smtClean="0"/>
              <a:t>li’l</a:t>
            </a:r>
            <a:r>
              <a:rPr lang="en-US" dirty="0" smtClean="0"/>
              <a:t> shit.”</a:t>
            </a:r>
            <a:endParaRPr lang="en-US" dirty="0"/>
          </a:p>
        </p:txBody>
      </p:sp>
    </p:spTree>
  </p:cSld>
  <p:clrMapOvr>
    <a:masterClrMapping/>
  </p:clrMapOvr>
  <p:transition>
    <p:pull/>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obscenity</a:t>
            </a:r>
            <a:endParaRPr lang="en-US" dirty="0"/>
          </a:p>
        </p:txBody>
      </p:sp>
      <p:sp>
        <p:nvSpPr>
          <p:cNvPr id="3" name="Content Placeholder 2"/>
          <p:cNvSpPr>
            <a:spLocks noGrp="1"/>
          </p:cNvSpPr>
          <p:nvPr>
            <p:ph idx="1"/>
          </p:nvPr>
        </p:nvSpPr>
        <p:spPr/>
        <p:txBody>
          <a:bodyPr/>
          <a:lstStyle/>
          <a:p>
            <a:r>
              <a:rPr lang="en-US" dirty="0" smtClean="0"/>
              <a:t>Broadcaster decisions are more difficult, even cable.</a:t>
            </a:r>
          </a:p>
          <a:p>
            <a:r>
              <a:rPr lang="en-US" dirty="0" smtClean="0"/>
              <a:t>Television goes directly into people’s homes, so some feel it should be controlled more carefully. Children may be present.</a:t>
            </a:r>
          </a:p>
          <a:p>
            <a:r>
              <a:rPr lang="en-US" dirty="0" smtClean="0"/>
              <a:t>The FCC carefully controls standard broadcast of radio and television, and they’ve recently proven to be quite conservative in defining what’s indecent. </a:t>
            </a:r>
            <a:endParaRPr lang="en-US" dirty="0"/>
          </a:p>
        </p:txBody>
      </p:sp>
    </p:spTree>
  </p:cSld>
  <p:clrMapOvr>
    <a:masterClrMapping/>
  </p:clrMapOvr>
  <p:transition>
    <p:pull/>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obscenity</a:t>
            </a:r>
            <a:endParaRPr lang="en-US" dirty="0"/>
          </a:p>
        </p:txBody>
      </p:sp>
      <p:sp>
        <p:nvSpPr>
          <p:cNvPr id="3" name="Content Placeholder 2"/>
          <p:cNvSpPr>
            <a:spLocks noGrp="1"/>
          </p:cNvSpPr>
          <p:nvPr>
            <p:ph idx="1"/>
          </p:nvPr>
        </p:nvSpPr>
        <p:spPr>
          <a:xfrm>
            <a:off x="618565" y="1600200"/>
            <a:ext cx="3953435" cy="4639235"/>
          </a:xfrm>
        </p:spPr>
        <p:txBody>
          <a:bodyPr>
            <a:normAutofit fontScale="92500" lnSpcReduction="10000"/>
          </a:bodyPr>
          <a:lstStyle/>
          <a:p>
            <a:r>
              <a:rPr lang="en-US" dirty="0" smtClean="0">
                <a:hlinkClick r:id="rId2"/>
              </a:rPr>
              <a:t>Lenny Bruce, </a:t>
            </a:r>
            <a:r>
              <a:rPr lang="en-US" dirty="0" smtClean="0"/>
              <a:t>a famous 1960s comic, explored the question of  obscenity. He asked, “what is dirty, and what is clean?” in his 1960s monologues</a:t>
            </a:r>
            <a:r>
              <a:rPr lang="en-US" dirty="0" smtClean="0"/>
              <a:t>. </a:t>
            </a:r>
            <a:r>
              <a:rPr lang="en-US" sz="1400" dirty="0" smtClean="0"/>
              <a:t>[http://</a:t>
            </a:r>
            <a:r>
              <a:rPr lang="en-US" sz="1400" dirty="0" err="1" smtClean="0"/>
              <a:t>www.youtube.com/watch?v</a:t>
            </a:r>
            <a:r>
              <a:rPr lang="en-US" sz="1400" dirty="0" smtClean="0"/>
              <a:t>=</a:t>
            </a:r>
            <a:r>
              <a:rPr lang="en-US" sz="1400" dirty="0" err="1" smtClean="0"/>
              <a:t>gDkoCtMOFOg</a:t>
            </a:r>
            <a:r>
              <a:rPr lang="en-US" sz="1400" dirty="0" smtClean="0"/>
              <a:t>]</a:t>
            </a:r>
          </a:p>
          <a:p>
            <a:r>
              <a:rPr lang="en-US" dirty="0" smtClean="0"/>
              <a:t>He said movie violence was “dirty,” while movie sex was “clean.”</a:t>
            </a:r>
          </a:p>
          <a:p>
            <a:r>
              <a:rPr lang="en-US" dirty="0" smtClean="0"/>
              <a:t>Not many people in the United States would agree with him on that, even today.</a:t>
            </a:r>
            <a:endParaRPr lang="en-US" dirty="0"/>
          </a:p>
        </p:txBody>
      </p:sp>
      <p:pic>
        <p:nvPicPr>
          <p:cNvPr id="4" name="Picture 3" descr="lennybruce.png"/>
          <p:cNvPicPr>
            <a:picLocks noChangeAspect="1"/>
          </p:cNvPicPr>
          <p:nvPr/>
        </p:nvPicPr>
        <p:blipFill>
          <a:blip r:embed="rId3"/>
          <a:stretch>
            <a:fillRect/>
          </a:stretch>
        </p:blipFill>
        <p:spPr>
          <a:xfrm>
            <a:off x="4572000" y="1752600"/>
            <a:ext cx="4342013" cy="2698470"/>
          </a:xfrm>
          <a:prstGeom prst="rect">
            <a:avLst/>
          </a:prstGeom>
        </p:spPr>
      </p:pic>
    </p:spTree>
  </p:cSld>
  <p:clrMapOvr>
    <a:masterClrMapping/>
  </p:clrMapOvr>
  <p:transition>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obscenity</a:t>
            </a:r>
            <a:endParaRPr lang="en-US" dirty="0"/>
          </a:p>
        </p:txBody>
      </p:sp>
      <p:sp>
        <p:nvSpPr>
          <p:cNvPr id="3" name="Content Placeholder 2"/>
          <p:cNvSpPr>
            <a:spLocks noGrp="1"/>
          </p:cNvSpPr>
          <p:nvPr>
            <p:ph idx="1"/>
          </p:nvPr>
        </p:nvSpPr>
        <p:spPr/>
        <p:txBody>
          <a:bodyPr/>
          <a:lstStyle/>
          <a:p>
            <a:r>
              <a:rPr lang="en-US" dirty="0" smtClean="0"/>
              <a:t>In the 2004 Super Bowl, singer Janet Jackson’s “wardrobe malfunction” exposed a breast for less than a second. </a:t>
            </a:r>
          </a:p>
          <a:p>
            <a:r>
              <a:rPr lang="en-US" dirty="0" smtClean="0"/>
              <a:t>The FCC fined CBS $500,000 for the incident.</a:t>
            </a:r>
          </a:p>
        </p:txBody>
      </p:sp>
    </p:spTree>
  </p:cSld>
  <p:clrMapOvr>
    <a:masterClrMapping/>
  </p:clrMapOvr>
  <p:transition>
    <p:pull/>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obscenity</a:t>
            </a:r>
            <a:endParaRPr lang="en-US" dirty="0"/>
          </a:p>
        </p:txBody>
      </p:sp>
      <p:sp>
        <p:nvSpPr>
          <p:cNvPr id="3" name="Content Placeholder 2"/>
          <p:cNvSpPr>
            <a:spLocks noGrp="1"/>
          </p:cNvSpPr>
          <p:nvPr>
            <p:ph idx="1"/>
          </p:nvPr>
        </p:nvSpPr>
        <p:spPr>
          <a:xfrm>
            <a:off x="618565" y="1600200"/>
            <a:ext cx="5325035" cy="4639235"/>
          </a:xfrm>
        </p:spPr>
        <p:txBody>
          <a:bodyPr/>
          <a:lstStyle/>
          <a:p>
            <a:r>
              <a:rPr lang="en-US" dirty="0" smtClean="0"/>
              <a:t>But standards vary. I was living in Paris at the time. French newspapers printed the supposedly indecent image on their front pages, and showed amusement over the supposed priggishness shown by the FCC and other Americans over this minor incident. </a:t>
            </a:r>
          </a:p>
          <a:p>
            <a:pPr>
              <a:buNone/>
            </a:pPr>
            <a:endParaRPr lang="en-US" dirty="0"/>
          </a:p>
        </p:txBody>
      </p:sp>
      <p:pic>
        <p:nvPicPr>
          <p:cNvPr id="4" name="Picture 3" descr="jacksonssuperbowl.png"/>
          <p:cNvPicPr>
            <a:picLocks noChangeAspect="1"/>
          </p:cNvPicPr>
          <p:nvPr/>
        </p:nvPicPr>
        <p:blipFill>
          <a:blip r:embed="rId2"/>
          <a:stretch>
            <a:fillRect/>
          </a:stretch>
        </p:blipFill>
        <p:spPr>
          <a:xfrm>
            <a:off x="5943600" y="1752600"/>
            <a:ext cx="2858233" cy="4343029"/>
          </a:xfrm>
          <a:prstGeom prst="rect">
            <a:avLst/>
          </a:prstGeom>
        </p:spPr>
      </p:pic>
    </p:spTree>
  </p:cSld>
  <p:clrMapOvr>
    <a:masterClrMapping/>
  </p:clrMapOvr>
  <p:transition>
    <p:pull/>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obscenity</a:t>
            </a:r>
            <a:endParaRPr lang="en-US" dirty="0"/>
          </a:p>
        </p:txBody>
      </p:sp>
      <p:sp>
        <p:nvSpPr>
          <p:cNvPr id="3" name="Content Placeholder 2"/>
          <p:cNvSpPr>
            <a:spLocks noGrp="1"/>
          </p:cNvSpPr>
          <p:nvPr>
            <p:ph idx="1"/>
          </p:nvPr>
        </p:nvSpPr>
        <p:spPr/>
        <p:txBody>
          <a:bodyPr/>
          <a:lstStyle/>
          <a:p>
            <a:r>
              <a:rPr lang="en-US" dirty="0" smtClean="0"/>
              <a:t>It’s not only a matter of a few “dirty words” or brief nudity on the air.</a:t>
            </a:r>
          </a:p>
          <a:p>
            <a:r>
              <a:rPr lang="en-US" dirty="0" smtClean="0"/>
              <a:t>We have before talked about the 1987 case where the Pennsylvania state treasurer committed suicide on the air.</a:t>
            </a:r>
          </a:p>
          <a:p>
            <a:r>
              <a:rPr lang="en-US" dirty="0" smtClean="0"/>
              <a:t>Many broadcasters censored this as too shocking, despite its obvious news value.</a:t>
            </a:r>
          </a:p>
          <a:p>
            <a:r>
              <a:rPr lang="en-US" dirty="0" smtClean="0"/>
              <a:t>A few did show it.</a:t>
            </a:r>
            <a:endParaRPr lang="en-US" dirty="0"/>
          </a:p>
        </p:txBody>
      </p:sp>
    </p:spTree>
  </p:cSld>
  <p:clrMapOvr>
    <a:masterClrMapping/>
  </p:clrMapOvr>
  <p:transition>
    <p:pull/>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obscenity</a:t>
            </a:r>
            <a:endParaRPr lang="en-US" dirty="0"/>
          </a:p>
        </p:txBody>
      </p:sp>
      <p:sp>
        <p:nvSpPr>
          <p:cNvPr id="3" name="Content Placeholder 2"/>
          <p:cNvSpPr>
            <a:spLocks noGrp="1"/>
          </p:cNvSpPr>
          <p:nvPr>
            <p:ph idx="1"/>
          </p:nvPr>
        </p:nvSpPr>
        <p:spPr/>
        <p:txBody>
          <a:bodyPr/>
          <a:lstStyle/>
          <a:p>
            <a:pPr>
              <a:buNone/>
            </a:pPr>
            <a:r>
              <a:rPr lang="en-US" dirty="0" smtClean="0"/>
              <a:t>But what level of violence is too shocking to publish or broadcast?</a:t>
            </a:r>
          </a:p>
          <a:p>
            <a:r>
              <a:rPr lang="en-US" dirty="0" smtClean="0"/>
              <a:t>Is it unethical to show the result of terrorism, which might include blood, body parts or horrific damage?</a:t>
            </a:r>
          </a:p>
          <a:p>
            <a:r>
              <a:rPr lang="en-US" dirty="0" smtClean="0"/>
              <a:t>Is it unethical to show the result of war, which might show similar things?</a:t>
            </a:r>
          </a:p>
          <a:p>
            <a:r>
              <a:rPr lang="en-US" dirty="0" smtClean="0"/>
              <a:t>Is it ethically acceptable to show enemy dead, but not to show U.S. deaths in war?</a:t>
            </a:r>
            <a:endParaRPr lang="en-US" dirty="0"/>
          </a:p>
        </p:txBody>
      </p:sp>
    </p:spTree>
  </p:cSld>
  <p:clrMapOvr>
    <a:masterClrMapping/>
  </p:clrMapOvr>
  <p:transition>
    <p:pull/>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obscenity</a:t>
            </a:r>
            <a:endParaRPr lang="en-US" dirty="0"/>
          </a:p>
        </p:txBody>
      </p:sp>
      <p:sp>
        <p:nvSpPr>
          <p:cNvPr id="3" name="Content Placeholder 2"/>
          <p:cNvSpPr>
            <a:spLocks noGrp="1"/>
          </p:cNvSpPr>
          <p:nvPr>
            <p:ph idx="1"/>
          </p:nvPr>
        </p:nvSpPr>
        <p:spPr/>
        <p:txBody>
          <a:bodyPr/>
          <a:lstStyle/>
          <a:p>
            <a:r>
              <a:rPr lang="en-US" dirty="0" smtClean="0"/>
              <a:t>Some editors have moved to showing more violent images from war.</a:t>
            </a:r>
          </a:p>
          <a:p>
            <a:r>
              <a:rPr lang="en-US" dirty="0" smtClean="0"/>
              <a:t>This may be based on a changing standard during the Vietnam War, when war’s brutality became nightly television news.</a:t>
            </a:r>
          </a:p>
          <a:p>
            <a:r>
              <a:rPr lang="en-US" dirty="0" smtClean="0"/>
              <a:t>One of the most shocking to Americans was film of the U.S. Air Force planes </a:t>
            </a:r>
            <a:r>
              <a:rPr lang="en-US" dirty="0" smtClean="0">
                <a:hlinkClick r:id="rId2"/>
              </a:rPr>
              <a:t>mistakenly bombing a village </a:t>
            </a:r>
            <a:r>
              <a:rPr lang="en-US" dirty="0" smtClean="0"/>
              <a:t>near Saigon with napalm</a:t>
            </a:r>
            <a:r>
              <a:rPr lang="en-US" dirty="0" smtClean="0"/>
              <a:t>. </a:t>
            </a:r>
            <a:r>
              <a:rPr lang="en-US" sz="1400" dirty="0" smtClean="0"/>
              <a:t>[</a:t>
            </a:r>
            <a:r>
              <a:rPr lang="en-US" sz="1400" dirty="0" smtClean="0"/>
              <a:t>http://</a:t>
            </a:r>
            <a:r>
              <a:rPr lang="en-US" sz="1400" dirty="0" err="1" smtClean="0"/>
              <a:t>www.youtube.com/watch?v</a:t>
            </a:r>
            <a:r>
              <a:rPr lang="en-US" sz="1400" dirty="0" smtClean="0"/>
              <a:t>=</a:t>
            </a:r>
            <a:r>
              <a:rPr lang="en-US" sz="1400" dirty="0" smtClean="0"/>
              <a:t>Ev2dEqrN4i0]</a:t>
            </a:r>
            <a:endParaRPr lang="en-US" sz="1400" dirty="0" smtClean="0"/>
          </a:p>
        </p:txBody>
      </p:sp>
    </p:spTree>
  </p:cSld>
  <p:clrMapOvr>
    <a:masterClrMapping/>
  </p:clrMapOvr>
  <p:transition>
    <p:pull/>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obscenity</a:t>
            </a:r>
            <a:endParaRPr lang="en-US" dirty="0"/>
          </a:p>
        </p:txBody>
      </p:sp>
      <p:sp>
        <p:nvSpPr>
          <p:cNvPr id="3" name="Content Placeholder 2"/>
          <p:cNvSpPr>
            <a:spLocks noGrp="1"/>
          </p:cNvSpPr>
          <p:nvPr>
            <p:ph idx="1"/>
          </p:nvPr>
        </p:nvSpPr>
        <p:spPr>
          <a:xfrm>
            <a:off x="618565" y="1600200"/>
            <a:ext cx="4715435" cy="4639235"/>
          </a:xfrm>
        </p:spPr>
        <p:txBody>
          <a:bodyPr/>
          <a:lstStyle/>
          <a:p>
            <a:r>
              <a:rPr lang="en-US" dirty="0" smtClean="0"/>
              <a:t>Not only does this video show violence, it shows nudity, and child nudity at that.</a:t>
            </a:r>
          </a:p>
          <a:p>
            <a:r>
              <a:rPr lang="en-US" dirty="0" smtClean="0"/>
              <a:t>Would editors or news directors today move to censor such material?</a:t>
            </a:r>
          </a:p>
          <a:p>
            <a:r>
              <a:rPr lang="en-US" dirty="0" smtClean="0"/>
              <a:t>It obviously was shocking—and still is. But ethical decisions consider other issues besides avoiding shock.</a:t>
            </a:r>
            <a:endParaRPr lang="en-US" dirty="0"/>
          </a:p>
        </p:txBody>
      </p:sp>
      <p:pic>
        <p:nvPicPr>
          <p:cNvPr id="4" name="Picture 3" descr="vietnam.png"/>
          <p:cNvPicPr>
            <a:picLocks noChangeAspect="1"/>
          </p:cNvPicPr>
          <p:nvPr/>
        </p:nvPicPr>
        <p:blipFill>
          <a:blip r:embed="rId2"/>
          <a:stretch>
            <a:fillRect/>
          </a:stretch>
        </p:blipFill>
        <p:spPr>
          <a:xfrm>
            <a:off x="5334000" y="1752600"/>
            <a:ext cx="3458549" cy="2546118"/>
          </a:xfrm>
          <a:prstGeom prst="rect">
            <a:avLst/>
          </a:prstGeom>
        </p:spPr>
      </p:pic>
    </p:spTree>
  </p:cSld>
  <p:clrMapOvr>
    <a:masterClrMapping/>
  </p:clrMapOvr>
  <p:transition>
    <p:pull/>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obscenity</a:t>
            </a:r>
            <a:endParaRPr lang="en-US" dirty="0"/>
          </a:p>
        </p:txBody>
      </p:sp>
      <p:sp>
        <p:nvSpPr>
          <p:cNvPr id="3" name="Content Placeholder 2"/>
          <p:cNvSpPr>
            <a:spLocks noGrp="1"/>
          </p:cNvSpPr>
          <p:nvPr>
            <p:ph idx="1"/>
          </p:nvPr>
        </p:nvSpPr>
        <p:spPr/>
        <p:txBody>
          <a:bodyPr/>
          <a:lstStyle/>
          <a:p>
            <a:r>
              <a:rPr lang="en-US" dirty="0" smtClean="0"/>
              <a:t>Pictures displaying nudity of any kind are offensive to some viewers and readers. This becomes a difficult ethical decision for media practitioners.</a:t>
            </a:r>
          </a:p>
          <a:p>
            <a:r>
              <a:rPr lang="en-US" dirty="0" smtClean="0"/>
              <a:t>Some news directors and editors believe their audiences will never accept nudity, no matter what the justification. This, of course, would mean the Vietnam War bombing mistake video would never have been shown.</a:t>
            </a:r>
            <a:endParaRPr lang="en-US" dirty="0"/>
          </a:p>
        </p:txBody>
      </p:sp>
    </p:spTree>
  </p:cSld>
  <p:clrMapOvr>
    <a:masterClrMapping/>
  </p:clrMapOvr>
  <p:transition>
    <p:pull/>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obscenity</a:t>
            </a:r>
            <a:endParaRPr lang="en-US" dirty="0"/>
          </a:p>
        </p:txBody>
      </p:sp>
      <p:sp>
        <p:nvSpPr>
          <p:cNvPr id="3" name="Content Placeholder 2"/>
          <p:cNvSpPr>
            <a:spLocks noGrp="1"/>
          </p:cNvSpPr>
          <p:nvPr>
            <p:ph idx="1"/>
          </p:nvPr>
        </p:nvSpPr>
        <p:spPr/>
        <p:txBody>
          <a:bodyPr/>
          <a:lstStyle/>
          <a:p>
            <a:r>
              <a:rPr lang="en-US" dirty="0" smtClean="0"/>
              <a:t>What about blasphemy? Some people think such a worry is old fashioned nowadays.</a:t>
            </a:r>
          </a:p>
          <a:p>
            <a:r>
              <a:rPr lang="en-US" dirty="0" smtClean="0"/>
              <a:t>Legally blasphemy is clearly protected by the First Amendment.</a:t>
            </a:r>
          </a:p>
          <a:p>
            <a:r>
              <a:rPr lang="en-US" dirty="0" smtClean="0"/>
              <a:t>But ethically? People have picketed or boycotted media material they believe ridicules Christ or denigrates Christianity.</a:t>
            </a:r>
          </a:p>
        </p:txBody>
      </p:sp>
    </p:spTree>
  </p:cSld>
  <p:clrMapOvr>
    <a:masterClrMapping/>
  </p:clrMapOvr>
  <p:transition>
    <p:pull/>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obscenity</a:t>
            </a:r>
            <a:endParaRPr lang="en-US" dirty="0"/>
          </a:p>
        </p:txBody>
      </p:sp>
      <p:sp>
        <p:nvSpPr>
          <p:cNvPr id="3" name="Content Placeholder 2"/>
          <p:cNvSpPr>
            <a:spLocks noGrp="1"/>
          </p:cNvSpPr>
          <p:nvPr>
            <p:ph idx="1"/>
          </p:nvPr>
        </p:nvSpPr>
        <p:spPr/>
        <p:txBody>
          <a:bodyPr/>
          <a:lstStyle/>
          <a:p>
            <a:r>
              <a:rPr lang="en-US" dirty="0" smtClean="0"/>
              <a:t>Is it all right to offend a religious group not likely to respond, but avoid offending those groups </a:t>
            </a:r>
            <a:r>
              <a:rPr lang="en-US" dirty="0" smtClean="0"/>
              <a:t>that </a:t>
            </a:r>
            <a:r>
              <a:rPr lang="en-US" dirty="0" smtClean="0"/>
              <a:t>might respond in a dangerous way</a:t>
            </a:r>
            <a:r>
              <a:rPr lang="en-US" dirty="0" smtClean="0"/>
              <a:t>?</a:t>
            </a:r>
          </a:p>
          <a:p>
            <a:r>
              <a:rPr lang="en-US" dirty="0" smtClean="0"/>
              <a:t>For example, is it all okay to burn the Bible because Christians won’t threaten violence, while it is forbidden to burn the Koran because Muslims might?</a:t>
            </a:r>
          </a:p>
        </p:txBody>
      </p:sp>
    </p:spTree>
  </p:cSld>
  <p:clrMapOvr>
    <a:masterClrMapping/>
  </p:clrMapOvr>
  <p:transition>
    <p:pull/>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Obscenity</a:t>
            </a:r>
            <a:endParaRPr lang="en-US" dirty="0"/>
          </a:p>
        </p:txBody>
      </p:sp>
      <p:sp>
        <p:nvSpPr>
          <p:cNvPr id="3" name="Content Placeholder 2"/>
          <p:cNvSpPr>
            <a:spLocks noGrp="1"/>
          </p:cNvSpPr>
          <p:nvPr>
            <p:ph idx="1"/>
          </p:nvPr>
        </p:nvSpPr>
        <p:spPr/>
        <p:txBody>
          <a:bodyPr/>
          <a:lstStyle/>
          <a:p>
            <a:r>
              <a:rPr lang="en-US" dirty="0" smtClean="0"/>
              <a:t>In 1988 </a:t>
            </a:r>
            <a:r>
              <a:rPr lang="en-US" dirty="0" smtClean="0">
                <a:hlinkClick r:id="rId2"/>
              </a:rPr>
              <a:t>“The Last Temptation of Christ” </a:t>
            </a:r>
            <a:r>
              <a:rPr lang="en-US" dirty="0" smtClean="0"/>
              <a:t>was considered blasphemous, and was strongly protested by the “Religious Right.” </a:t>
            </a:r>
            <a:r>
              <a:rPr lang="en-US" sz="1400" dirty="0" smtClean="0"/>
              <a:t>[http://</a:t>
            </a:r>
            <a:r>
              <a:rPr lang="en-US" sz="1400" dirty="0" err="1" smtClean="0"/>
              <a:t>www.youtube.com/watch?v</a:t>
            </a:r>
            <a:r>
              <a:rPr lang="en-US" sz="1400" dirty="0" smtClean="0"/>
              <a:t>=DAqW315se-</a:t>
            </a:r>
            <a:r>
              <a:rPr lang="en-US" sz="1400" dirty="0" smtClean="0"/>
              <a:t>A]</a:t>
            </a:r>
            <a:r>
              <a:rPr lang="en-US" dirty="0" smtClean="0"/>
              <a:t> </a:t>
            </a:r>
          </a:p>
          <a:p>
            <a:r>
              <a:rPr lang="en-US" dirty="0" smtClean="0"/>
              <a:t>But </a:t>
            </a:r>
            <a:r>
              <a:rPr lang="en-US" dirty="0" smtClean="0"/>
              <a:t>today the response might be more muted</a:t>
            </a:r>
            <a:r>
              <a:rPr lang="en-US" dirty="0" smtClean="0"/>
              <a:t>. Statistics show the United States has become less religious.     </a:t>
            </a:r>
            <a:endParaRPr lang="en-US" dirty="0" smtClean="0"/>
          </a:p>
          <a:p>
            <a:endParaRPr lang="en-US" dirty="0"/>
          </a:p>
        </p:txBody>
      </p:sp>
      <p:pic>
        <p:nvPicPr>
          <p:cNvPr id="4" name="Picture 3" descr="lasttemptation.png"/>
          <p:cNvPicPr>
            <a:picLocks noChangeAspect="1"/>
          </p:cNvPicPr>
          <p:nvPr/>
        </p:nvPicPr>
        <p:blipFill>
          <a:blip r:embed="rId3"/>
          <a:stretch>
            <a:fillRect/>
          </a:stretch>
        </p:blipFill>
        <p:spPr>
          <a:xfrm>
            <a:off x="1556127" y="3962400"/>
            <a:ext cx="6031746" cy="2742857"/>
          </a:xfrm>
          <a:prstGeom prst="rect">
            <a:avLst/>
          </a:prstGeom>
        </p:spPr>
      </p:pic>
    </p:spTree>
  </p:cSld>
  <p:clrMapOvr>
    <a:masterClrMapping/>
  </p:clrMapOvr>
  <p:transition>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obscenity</a:t>
            </a:r>
            <a:endParaRPr lang="en-US" dirty="0"/>
          </a:p>
        </p:txBody>
      </p:sp>
      <p:sp>
        <p:nvSpPr>
          <p:cNvPr id="3" name="Content Placeholder 2"/>
          <p:cNvSpPr>
            <a:spLocks noGrp="1"/>
          </p:cNvSpPr>
          <p:nvPr>
            <p:ph idx="1"/>
          </p:nvPr>
        </p:nvSpPr>
        <p:spPr/>
        <p:txBody>
          <a:bodyPr/>
          <a:lstStyle/>
          <a:p>
            <a:r>
              <a:rPr lang="en-US" dirty="0" smtClean="0"/>
              <a:t>Congress decided to explore the question of obscenity and pornography in a 1967 commission.</a:t>
            </a:r>
          </a:p>
          <a:p>
            <a:r>
              <a:rPr lang="en-US" dirty="0" smtClean="0"/>
              <a:t>Three years later the commission issued a report: it could find no link between sexually explicit material and social harm, and advised repeal of obscenity laws.</a:t>
            </a:r>
          </a:p>
          <a:p>
            <a:r>
              <a:rPr lang="en-US" dirty="0" smtClean="0"/>
              <a:t>In 1978 the FCC considered a comic influenced by Lenny Bruce: George Carlin.</a:t>
            </a:r>
          </a:p>
        </p:txBody>
      </p:sp>
    </p:spTree>
  </p:cSld>
  <p:clrMapOvr>
    <a:masterClrMapping/>
  </p:clrMapOvr>
  <p:transition>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obscenity</a:t>
            </a:r>
            <a:endParaRPr lang="en-US" dirty="0"/>
          </a:p>
        </p:txBody>
      </p:sp>
      <p:sp>
        <p:nvSpPr>
          <p:cNvPr id="3" name="Content Placeholder 2"/>
          <p:cNvSpPr>
            <a:spLocks noGrp="1"/>
          </p:cNvSpPr>
          <p:nvPr>
            <p:ph idx="1"/>
          </p:nvPr>
        </p:nvSpPr>
        <p:spPr/>
        <p:txBody>
          <a:bodyPr/>
          <a:lstStyle/>
          <a:p>
            <a:r>
              <a:rPr lang="en-US" dirty="0" smtClean="0"/>
              <a:t>For those who believe media practitioners must uphold moral limits, for arguments are given:</a:t>
            </a:r>
          </a:p>
          <a:p>
            <a:pPr>
              <a:buNone/>
            </a:pPr>
            <a:r>
              <a:rPr lang="en-US" dirty="0" smtClean="0"/>
              <a:t>1. To prevent harm to others. Society is damaged by pornography and other offensive material.</a:t>
            </a:r>
          </a:p>
          <a:p>
            <a:pPr>
              <a:buNone/>
            </a:pPr>
            <a:r>
              <a:rPr lang="en-US" dirty="0" smtClean="0"/>
              <a:t>1. Paternalism: offensive material should be controlled prevent harm to one’s self. Pornography dehumanizes and corrupts values, and we need to be protected by that.</a:t>
            </a:r>
            <a:endParaRPr lang="en-US" dirty="0"/>
          </a:p>
        </p:txBody>
      </p:sp>
    </p:spTree>
  </p:cSld>
  <p:clrMapOvr>
    <a:masterClrMapping/>
  </p:clrMapOvr>
  <p:transition>
    <p:pull/>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obscenity</a:t>
            </a:r>
            <a:endParaRPr lang="en-US" dirty="0"/>
          </a:p>
        </p:txBody>
      </p:sp>
      <p:sp>
        <p:nvSpPr>
          <p:cNvPr id="3" name="Content Placeholder 2"/>
          <p:cNvSpPr>
            <a:spLocks noGrp="1"/>
          </p:cNvSpPr>
          <p:nvPr>
            <p:ph idx="1"/>
          </p:nvPr>
        </p:nvSpPr>
        <p:spPr/>
        <p:txBody>
          <a:bodyPr/>
          <a:lstStyle/>
          <a:p>
            <a:pPr>
              <a:buNone/>
            </a:pPr>
            <a:r>
              <a:rPr lang="en-US" dirty="0" smtClean="0"/>
              <a:t>3. </a:t>
            </a:r>
            <a:r>
              <a:rPr lang="en-US" dirty="0" err="1" smtClean="0"/>
              <a:t>Moralism</a:t>
            </a:r>
            <a:r>
              <a:rPr lang="en-US" dirty="0" smtClean="0"/>
              <a:t>. Obscene material should be controlled to prevent immoral behavior; it might promote bad behavior and offend community standards.</a:t>
            </a:r>
          </a:p>
          <a:p>
            <a:pPr>
              <a:buNone/>
            </a:pPr>
            <a:r>
              <a:rPr lang="en-US" dirty="0" smtClean="0"/>
              <a:t>4. Offense. Society needs to restrict liberty to prevent offense to others. </a:t>
            </a:r>
            <a:endParaRPr lang="en-US" dirty="0"/>
          </a:p>
        </p:txBody>
      </p:sp>
    </p:spTree>
  </p:cSld>
  <p:clrMapOvr>
    <a:masterClrMapping/>
  </p:clrMapOvr>
  <p:transition>
    <p:pull/>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obscenity</a:t>
            </a:r>
            <a:endParaRPr lang="en-US" dirty="0"/>
          </a:p>
        </p:txBody>
      </p:sp>
      <p:sp>
        <p:nvSpPr>
          <p:cNvPr id="3" name="Content Placeholder 2"/>
          <p:cNvSpPr>
            <a:spLocks noGrp="1"/>
          </p:cNvSpPr>
          <p:nvPr>
            <p:ph idx="1"/>
          </p:nvPr>
        </p:nvSpPr>
        <p:spPr/>
        <p:txBody>
          <a:bodyPr/>
          <a:lstStyle/>
          <a:p>
            <a:r>
              <a:rPr lang="en-US" dirty="0" smtClean="0"/>
              <a:t>But others argue against media control of possibly offensive material.</a:t>
            </a:r>
          </a:p>
          <a:p>
            <a:pPr>
              <a:buNone/>
            </a:pPr>
            <a:r>
              <a:rPr lang="en-US" dirty="0" smtClean="0"/>
              <a:t>1. There is no evidence that morally offensive material harms others or causes increase in crime.</a:t>
            </a:r>
          </a:p>
          <a:p>
            <a:r>
              <a:rPr lang="en-US" dirty="0" smtClean="0"/>
              <a:t>The idea of “societal harm” is ambiguous.</a:t>
            </a:r>
          </a:p>
          <a:p>
            <a:pPr>
              <a:buNone/>
            </a:pPr>
            <a:r>
              <a:rPr lang="en-US" dirty="0" smtClean="0"/>
              <a:t>2. Paternalists are wrong; material doesn’t seem to have much effect on individuals. Even if it did, it is wrong to limit people’s liberty by deciding what’s good for them.</a:t>
            </a:r>
            <a:endParaRPr lang="en-US" dirty="0"/>
          </a:p>
        </p:txBody>
      </p:sp>
    </p:spTree>
  </p:cSld>
  <p:clrMapOvr>
    <a:masterClrMapping/>
  </p:clrMapOvr>
  <p:transition>
    <p:pull/>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obscenity</a:t>
            </a:r>
            <a:endParaRPr lang="en-US" dirty="0"/>
          </a:p>
        </p:txBody>
      </p:sp>
      <p:sp>
        <p:nvSpPr>
          <p:cNvPr id="3" name="Content Placeholder 2"/>
          <p:cNvSpPr>
            <a:spLocks noGrp="1"/>
          </p:cNvSpPr>
          <p:nvPr>
            <p:ph idx="1"/>
          </p:nvPr>
        </p:nvSpPr>
        <p:spPr/>
        <p:txBody>
          <a:bodyPr/>
          <a:lstStyle/>
          <a:p>
            <a:pPr>
              <a:buNone/>
            </a:pPr>
            <a:r>
              <a:rPr lang="en-US" dirty="0" smtClean="0"/>
              <a:t>3. </a:t>
            </a:r>
            <a:r>
              <a:rPr lang="en-US" dirty="0" err="1" smtClean="0"/>
              <a:t>Moralism</a:t>
            </a:r>
            <a:r>
              <a:rPr lang="en-US" dirty="0" smtClean="0"/>
              <a:t> is wrong, because an alleged “community standard” does not exist.  Because such standards are so hard to define, limits end up being tyranny of the majority against an unprotected minority.</a:t>
            </a:r>
          </a:p>
          <a:p>
            <a:r>
              <a:rPr lang="en-US" dirty="0" smtClean="0"/>
              <a:t>How would the great ethics philosophers view the question of media and obscenity?</a:t>
            </a:r>
            <a:endParaRPr lang="en-US" dirty="0"/>
          </a:p>
        </p:txBody>
      </p:sp>
    </p:spTree>
  </p:cSld>
  <p:clrMapOvr>
    <a:masterClrMapping/>
  </p:clrMapOvr>
  <p:transition>
    <p:pull/>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obscenity</a:t>
            </a:r>
            <a:endParaRPr lang="en-US" dirty="0"/>
          </a:p>
        </p:txBody>
      </p:sp>
      <p:sp>
        <p:nvSpPr>
          <p:cNvPr id="3" name="Content Placeholder 2"/>
          <p:cNvSpPr>
            <a:spLocks noGrp="1"/>
          </p:cNvSpPr>
          <p:nvPr>
            <p:ph idx="1"/>
          </p:nvPr>
        </p:nvSpPr>
        <p:spPr/>
        <p:txBody>
          <a:bodyPr/>
          <a:lstStyle/>
          <a:p>
            <a:r>
              <a:rPr lang="en-US" dirty="0" smtClean="0"/>
              <a:t>The FCC considered “obscenity” different from “indecency.” Indecent material might be protected under the Constitution. But it still might be offensive and inappropriate in some contexts.</a:t>
            </a:r>
          </a:p>
          <a:p>
            <a:r>
              <a:rPr lang="en-US" dirty="0" smtClean="0"/>
              <a:t>George Carlin’s famous monologue was the basis for this case, the </a:t>
            </a:r>
            <a:r>
              <a:rPr lang="en-US" dirty="0" smtClean="0">
                <a:hlinkClick r:id="rId2"/>
              </a:rPr>
              <a:t>“Seven Words You Can’t Say on Television.”</a:t>
            </a:r>
            <a:r>
              <a:rPr lang="en-US" dirty="0" smtClean="0"/>
              <a:t>  </a:t>
            </a:r>
            <a:r>
              <a:rPr lang="en-US" sz="2000" dirty="0" smtClean="0"/>
              <a:t>(Warning: </a:t>
            </a:r>
            <a:r>
              <a:rPr lang="en-US" sz="2000" dirty="0" smtClean="0"/>
              <a:t>naughty words.)</a:t>
            </a:r>
            <a:r>
              <a:rPr lang="en-US" sz="2000" dirty="0" smtClean="0"/>
              <a:t> </a:t>
            </a:r>
            <a:r>
              <a:rPr lang="en-US" sz="1400" dirty="0" smtClean="0"/>
              <a:t>[http</a:t>
            </a:r>
            <a:r>
              <a:rPr lang="en-US" sz="1400" dirty="0" smtClean="0"/>
              <a:t>://</a:t>
            </a:r>
            <a:r>
              <a:rPr lang="en-US" sz="1400" dirty="0" err="1" smtClean="0"/>
              <a:t>www.youtube.com/watch?v</a:t>
            </a:r>
            <a:r>
              <a:rPr lang="en-US" sz="1400" dirty="0" smtClean="0"/>
              <a:t>=</a:t>
            </a:r>
            <a:r>
              <a:rPr lang="en-US" sz="1400" dirty="0" smtClean="0"/>
              <a:t>3_Nrp7cj_tM]</a:t>
            </a:r>
          </a:p>
        </p:txBody>
      </p:sp>
      <p:pic>
        <p:nvPicPr>
          <p:cNvPr id="4" name="Picture 3" descr="georgecarlin.png"/>
          <p:cNvPicPr>
            <a:picLocks noChangeAspect="1"/>
          </p:cNvPicPr>
          <p:nvPr/>
        </p:nvPicPr>
        <p:blipFill>
          <a:blip r:embed="rId3"/>
          <a:stretch>
            <a:fillRect/>
          </a:stretch>
        </p:blipFill>
        <p:spPr>
          <a:xfrm>
            <a:off x="3124200" y="4572000"/>
            <a:ext cx="2971800" cy="2265757"/>
          </a:xfrm>
          <a:prstGeom prst="rect">
            <a:avLst/>
          </a:prstGeom>
        </p:spPr>
      </p:pic>
    </p:spTree>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obscenity</a:t>
            </a:r>
            <a:endParaRPr lang="en-US" dirty="0"/>
          </a:p>
        </p:txBody>
      </p:sp>
      <p:sp>
        <p:nvSpPr>
          <p:cNvPr id="3" name="Content Placeholder 2"/>
          <p:cNvSpPr>
            <a:spLocks noGrp="1"/>
          </p:cNvSpPr>
          <p:nvPr>
            <p:ph idx="1"/>
          </p:nvPr>
        </p:nvSpPr>
        <p:spPr/>
        <p:txBody>
          <a:bodyPr/>
          <a:lstStyle/>
          <a:p>
            <a:r>
              <a:rPr lang="en-US" dirty="0" smtClean="0"/>
              <a:t>The Carlin case stemmed from a case in which a New York radio station repeated some of the words.</a:t>
            </a:r>
          </a:p>
          <a:p>
            <a:r>
              <a:rPr lang="en-US" dirty="0" smtClean="0"/>
              <a:t>The FCC claimed that was “patently offensive.” The U.S. Supreme Court agreed.</a:t>
            </a:r>
          </a:p>
          <a:p>
            <a:r>
              <a:rPr lang="en-US" dirty="0" smtClean="0"/>
              <a:t>We do know that cable broadcasts are controlled as public airwaves are.</a:t>
            </a:r>
            <a:endParaRPr lang="en-US" dirty="0"/>
          </a:p>
        </p:txBody>
      </p:sp>
    </p:spTree>
  </p:cSld>
  <p:clrMapOvr>
    <a:masterClrMapping/>
  </p:clrMapOvr>
  <p:transition>
    <p:pull/>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obscenity</a:t>
            </a:r>
            <a:endParaRPr lang="en-US" dirty="0"/>
          </a:p>
        </p:txBody>
      </p:sp>
      <p:sp>
        <p:nvSpPr>
          <p:cNvPr id="3" name="Content Placeholder 2"/>
          <p:cNvSpPr>
            <a:spLocks noGrp="1"/>
          </p:cNvSpPr>
          <p:nvPr>
            <p:ph idx="1"/>
          </p:nvPr>
        </p:nvSpPr>
        <p:spPr/>
        <p:txBody>
          <a:bodyPr/>
          <a:lstStyle/>
          <a:p>
            <a:r>
              <a:rPr lang="en-US" dirty="0" smtClean="0"/>
              <a:t>We have seen many other cases involving media use of obscenity, and legal attempts to define and control it.</a:t>
            </a:r>
          </a:p>
          <a:p>
            <a:r>
              <a:rPr lang="en-US" dirty="0" smtClean="0"/>
              <a:t>Blasphemy is related to indecency. It is offensive or profane talk about God or religion.</a:t>
            </a:r>
          </a:p>
          <a:p>
            <a:r>
              <a:rPr lang="en-US" dirty="0" smtClean="0"/>
              <a:t>All of this comes under the heading of “morally offensive” language—but not necessarily obscenity.</a:t>
            </a:r>
            <a:endParaRPr lang="en-US" dirty="0"/>
          </a:p>
        </p:txBody>
      </p:sp>
    </p:spTree>
  </p:cSld>
  <p:clrMapOvr>
    <a:masterClrMapping/>
  </p:clrMapOvr>
  <p:transition>
    <p:pull/>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obscenity</a:t>
            </a:r>
            <a:endParaRPr lang="en-US" dirty="0"/>
          </a:p>
        </p:txBody>
      </p:sp>
      <p:sp>
        <p:nvSpPr>
          <p:cNvPr id="3" name="Content Placeholder 2"/>
          <p:cNvSpPr>
            <a:spLocks noGrp="1"/>
          </p:cNvSpPr>
          <p:nvPr>
            <p:ph idx="1"/>
          </p:nvPr>
        </p:nvSpPr>
        <p:spPr/>
        <p:txBody>
          <a:bodyPr/>
          <a:lstStyle/>
          <a:p>
            <a:r>
              <a:rPr lang="en-US" dirty="0" smtClean="0"/>
              <a:t>Legally, the First Amendment protects quite a lot of morally offensive speech—although not all.</a:t>
            </a:r>
          </a:p>
          <a:p>
            <a:r>
              <a:rPr lang="en-US" dirty="0" smtClean="0"/>
              <a:t>But ethically, many groups will object to all kinds of things in the media as offensive.</a:t>
            </a:r>
          </a:p>
          <a:p>
            <a:r>
              <a:rPr lang="en-US" dirty="0" smtClean="0"/>
              <a:t>They will protest shocking material, material that offends a standard of decency, is blasphemous, or promotes morally irresponsible behavior.</a:t>
            </a:r>
            <a:endParaRPr lang="en-US" dirty="0"/>
          </a:p>
        </p:txBody>
      </p:sp>
    </p:spTree>
  </p:cSld>
  <p:clrMapOvr>
    <a:masterClrMapping/>
  </p:clrMapOvr>
  <p:transition>
    <p:pull/>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obscenity</a:t>
            </a:r>
            <a:endParaRPr lang="en-US" dirty="0"/>
          </a:p>
        </p:txBody>
      </p:sp>
      <p:sp>
        <p:nvSpPr>
          <p:cNvPr id="3" name="Content Placeholder 2"/>
          <p:cNvSpPr>
            <a:spLocks noGrp="1"/>
          </p:cNvSpPr>
          <p:nvPr>
            <p:ph idx="1"/>
          </p:nvPr>
        </p:nvSpPr>
        <p:spPr/>
        <p:txBody>
          <a:bodyPr/>
          <a:lstStyle/>
          <a:p>
            <a:r>
              <a:rPr lang="en-US" dirty="0" smtClean="0"/>
              <a:t>Many people and groups object to many things. </a:t>
            </a:r>
          </a:p>
          <a:p>
            <a:r>
              <a:rPr lang="en-US" dirty="0" smtClean="0"/>
              <a:t>It is up to the media professional to sort out these claims to possibly offensive material.</a:t>
            </a:r>
          </a:p>
          <a:p>
            <a:r>
              <a:rPr lang="en-US" dirty="0" smtClean="0"/>
              <a:t>Editors need to be sensitive to society’s concerns, but still not so morally narrow-minded that creativity or intellectually significant material is censored.</a:t>
            </a:r>
          </a:p>
        </p:txBody>
      </p:sp>
    </p:spTree>
  </p:cSld>
  <p:clrMapOvr>
    <a:masterClrMapping/>
  </p:clrMapOvr>
  <p:transition>
    <p:pull/>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obscenity</a:t>
            </a:r>
            <a:endParaRPr lang="en-US" dirty="0"/>
          </a:p>
        </p:txBody>
      </p:sp>
      <p:sp>
        <p:nvSpPr>
          <p:cNvPr id="3" name="Content Placeholder 2"/>
          <p:cNvSpPr>
            <a:spLocks noGrp="1"/>
          </p:cNvSpPr>
          <p:nvPr>
            <p:ph idx="1"/>
          </p:nvPr>
        </p:nvSpPr>
        <p:spPr/>
        <p:txBody>
          <a:bodyPr/>
          <a:lstStyle/>
          <a:p>
            <a:r>
              <a:rPr lang="en-US" dirty="0" smtClean="0"/>
              <a:t>Is obscenity part of Constitutionally protected speech? The Supreme Court has said no, but has been unable to really define obscenity.</a:t>
            </a:r>
          </a:p>
          <a:p>
            <a:r>
              <a:rPr lang="en-US" dirty="0" smtClean="0"/>
              <a:t>Supreme Court Judge Potter Stewart, when asked to define obscenity, famously replied that he couldn’t, but “I know it when I see it.”</a:t>
            </a:r>
          </a:p>
          <a:p>
            <a:endParaRPr lang="en-US" dirty="0"/>
          </a:p>
        </p:txBody>
      </p:sp>
      <p:pic>
        <p:nvPicPr>
          <p:cNvPr id="4" name="Picture 3" descr="potterstewart.png"/>
          <p:cNvPicPr>
            <a:picLocks noChangeAspect="1"/>
          </p:cNvPicPr>
          <p:nvPr/>
        </p:nvPicPr>
        <p:blipFill>
          <a:blip r:embed="rId2"/>
          <a:stretch>
            <a:fillRect/>
          </a:stretch>
        </p:blipFill>
        <p:spPr>
          <a:xfrm>
            <a:off x="4191000" y="3911911"/>
            <a:ext cx="2401335" cy="2869889"/>
          </a:xfrm>
          <a:prstGeom prst="rect">
            <a:avLst/>
          </a:prstGeom>
        </p:spPr>
      </p:pic>
    </p:spTree>
  </p:cSld>
  <p:clrMapOvr>
    <a:masterClrMapping/>
  </p:clrMapOvr>
  <p:transition>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hibit">
  <a:themeElements>
    <a:clrScheme name="Exhibit">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Exhibit">
      <a:majorFont>
        <a:latin typeface="Corbel"/>
        <a:ea typeface=""/>
        <a:cs typeface=""/>
        <a:font script="Jpan" typeface="ＭＳ Ｐゴシック"/>
      </a:majorFont>
      <a:minorFont>
        <a:latin typeface="Corbel"/>
        <a:ea typeface=""/>
        <a:cs typeface=""/>
        <a:font script="Jpan" typeface="ＭＳ Ｐゴシック"/>
      </a:minorFont>
    </a:fontScheme>
    <a:fmtScheme name="Exhibit">
      <a:fillStyleLst>
        <a:solidFill>
          <a:schemeClr val="phClr"/>
        </a:solidFill>
        <a:gradFill rotWithShape="1">
          <a:gsLst>
            <a:gs pos="0">
              <a:schemeClr val="phClr">
                <a:tint val="100000"/>
                <a:shade val="50000"/>
                <a:satMod val="110000"/>
                <a:lumMod val="70000"/>
              </a:schemeClr>
            </a:gs>
            <a:gs pos="50000">
              <a:schemeClr val="phClr">
                <a:tint val="80000"/>
                <a:satMod val="135000"/>
              </a:schemeClr>
            </a:gs>
            <a:gs pos="100000">
              <a:schemeClr val="phClr">
                <a:tint val="30000"/>
                <a:satMod val="150000"/>
              </a:schemeClr>
            </a:gs>
          </a:gsLst>
          <a:lin ang="16200000" scaled="1"/>
        </a:gradFill>
        <a:gradFill rotWithShape="1">
          <a:gsLst>
            <a:gs pos="0">
              <a:schemeClr val="phClr">
                <a:shade val="50000"/>
                <a:satMod val="110000"/>
                <a:lumMod val="70000"/>
              </a:schemeClr>
            </a:gs>
            <a:gs pos="65000">
              <a:schemeClr val="phClr">
                <a:shade val="90000"/>
                <a:satMod val="200000"/>
                <a:lumMod val="110000"/>
              </a:schemeClr>
            </a:gs>
            <a:gs pos="100000">
              <a:schemeClr val="phClr">
                <a:tint val="90000"/>
                <a:shade val="100000"/>
                <a:satMod val="250000"/>
                <a:lumMod val="150000"/>
              </a:schemeClr>
            </a:gs>
          </a:gsLst>
          <a:lin ang="16200000" scaled="1"/>
        </a:gradFill>
      </a:fillStyleLst>
      <a:lnStyleLst>
        <a:ln w="31750" cap="flat" cmpd="sng" algn="ctr">
          <a:solidFill>
            <a:schemeClr val="phClr">
              <a:satMod val="105000"/>
            </a:schemeClr>
          </a:solidFill>
          <a:prstDash val="solid"/>
        </a:ln>
        <a:ln w="50800" cap="flat" cmpd="sng" algn="ctr">
          <a:solidFill>
            <a:schemeClr val="phClr">
              <a:alpha val="95000"/>
            </a:schemeClr>
          </a:solidFill>
          <a:prstDash val="solid"/>
        </a:ln>
        <a:ln w="50800" cap="flat" cmpd="sng" algn="ctr">
          <a:solidFill>
            <a:schemeClr val="phClr">
              <a:alpha val="90000"/>
            </a:schemeClr>
          </a:solidFill>
          <a:prstDash val="solid"/>
        </a:ln>
      </a:lnStyleLst>
      <a:effectStyleLst>
        <a:effectStyle>
          <a:effectLst/>
        </a:effectStyle>
        <a:effectStyle>
          <a:effectLst>
            <a:reflection blurRad="12700" stA="25000" endPos="15000" dist="50800" dir="5400000" sy="-100000" rotWithShape="0"/>
          </a:effectLst>
        </a:effectStyle>
        <a:effectStyle>
          <a:effectLst>
            <a:innerShdw blurRad="76200" dist="25400" dir="5400000">
              <a:srgbClr val="FFFFFF">
                <a:alpha val="50000"/>
              </a:srgbClr>
            </a:innerShdw>
            <a:outerShdw blurRad="254000" dist="254000" dir="5400000" sx="90000" sy="-30000" rotWithShape="0">
              <a:srgbClr val="000000">
                <a:alpha val="25000"/>
              </a:srgbClr>
            </a:outerShdw>
          </a:effectLst>
          <a:scene3d>
            <a:camera prst="orthographicFront">
              <a:rot lat="0" lon="0" rev="0"/>
            </a:camera>
            <a:lightRig rig="twoPt" dir="t">
              <a:rot lat="0" lon="0" rev="54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70000"/>
                <a:satMod val="120000"/>
                <a:lumMod val="30000"/>
              </a:schemeClr>
              <a:schemeClr val="phClr">
                <a:tint val="70000"/>
                <a:satMod val="500000"/>
                <a:lumMod val="5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Exhibit.thmx</Template>
  <TotalTime>195</TotalTime>
  <Words>2028</Words>
  <Application>Microsoft Macintosh PowerPoint</Application>
  <PresentationFormat>On-screen Show (4:3)</PresentationFormat>
  <Paragraphs>128</Paragraphs>
  <Slides>33</Slides>
  <Notes>0</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Exhibit</vt:lpstr>
      <vt:lpstr>Ethics and obscenity</vt:lpstr>
      <vt:lpstr>Ethics and obscenity</vt:lpstr>
      <vt:lpstr>Ethics and obscenity</vt:lpstr>
      <vt:lpstr>Ethics and obscenity</vt:lpstr>
      <vt:lpstr>Ethics and obscenity</vt:lpstr>
      <vt:lpstr>Ethics and obscenity</vt:lpstr>
      <vt:lpstr>Ethics and obscenity</vt:lpstr>
      <vt:lpstr>Ethics and obscenity</vt:lpstr>
      <vt:lpstr>Ethics and obscenity</vt:lpstr>
      <vt:lpstr>Ethics and obscenity</vt:lpstr>
      <vt:lpstr>Ethics and obscenity</vt:lpstr>
      <vt:lpstr>Ethics and obscenity</vt:lpstr>
      <vt:lpstr>Ethics and obscenity</vt:lpstr>
      <vt:lpstr>Ethics and obscenity</vt:lpstr>
      <vt:lpstr>Ethics and obscenity</vt:lpstr>
      <vt:lpstr>Ethics and obscenity</vt:lpstr>
      <vt:lpstr>Ethics and obscenity</vt:lpstr>
      <vt:lpstr>Ethics and obscenity</vt:lpstr>
      <vt:lpstr>Ethics and obscenity</vt:lpstr>
      <vt:lpstr>Ethics and obscenity</vt:lpstr>
      <vt:lpstr>Ethics and obscenity</vt:lpstr>
      <vt:lpstr>Ethics and obscenity</vt:lpstr>
      <vt:lpstr>Ethics and obscenity</vt:lpstr>
      <vt:lpstr>Ethics and obscenity</vt:lpstr>
      <vt:lpstr>Ethics and obscenity</vt:lpstr>
      <vt:lpstr>Ethics and obscenity</vt:lpstr>
      <vt:lpstr>Ethics and obscenity</vt:lpstr>
      <vt:lpstr>Ethics and obscenity</vt:lpstr>
      <vt:lpstr>Ethics and Obscenity</vt:lpstr>
      <vt:lpstr>Ethics and obscenity</vt:lpstr>
      <vt:lpstr>Ethics and obscenity</vt:lpstr>
      <vt:lpstr>Ethics and obscenity</vt:lpstr>
      <vt:lpstr>Ethics and obscenity</vt:lpstr>
    </vt:vector>
  </TitlesOfParts>
  <Company>NDSU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and obscenity</dc:title>
  <dc:creator>Ross Collins</dc:creator>
  <cp:lastModifiedBy>Ross Collins</cp:lastModifiedBy>
  <cp:revision>30</cp:revision>
  <dcterms:created xsi:type="dcterms:W3CDTF">2010-11-23T17:05:20Z</dcterms:created>
  <dcterms:modified xsi:type="dcterms:W3CDTF">2010-11-23T20:21:16Z</dcterms:modified>
</cp:coreProperties>
</file>